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6" r:id="rId2"/>
    <p:sldId id="895" r:id="rId3"/>
    <p:sldId id="599" r:id="rId4"/>
    <p:sldId id="600" r:id="rId5"/>
    <p:sldId id="602" r:id="rId6"/>
    <p:sldId id="603" r:id="rId7"/>
    <p:sldId id="604" r:id="rId8"/>
    <p:sldId id="605" r:id="rId9"/>
    <p:sldId id="606" r:id="rId10"/>
    <p:sldId id="607" r:id="rId11"/>
    <p:sldId id="608" r:id="rId12"/>
    <p:sldId id="609" r:id="rId13"/>
    <p:sldId id="611" r:id="rId14"/>
    <p:sldId id="612" r:id="rId15"/>
    <p:sldId id="613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3" r:id="rId46"/>
    <p:sldId id="644" r:id="rId47"/>
    <p:sldId id="645" r:id="rId48"/>
    <p:sldId id="646" r:id="rId49"/>
    <p:sldId id="647" r:id="rId50"/>
    <p:sldId id="648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663" r:id="rId66"/>
    <p:sldId id="664" r:id="rId67"/>
    <p:sldId id="665" r:id="rId68"/>
    <p:sldId id="666" r:id="rId69"/>
    <p:sldId id="667" r:id="rId70"/>
    <p:sldId id="668" r:id="rId71"/>
    <p:sldId id="896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39C0C-C83B-47B9-ADF0-2CFE65417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116563-971C-4CF6-A03C-ADF98FF30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D76639-6D9E-41E5-9C9C-0E624CFA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5E929E-B66F-4A0D-B30A-B3B78A76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2B81C3-BA2B-499A-B87D-BBB9035A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91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0F15B-D081-4B2A-9B32-5D5EF547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810FB0-E400-48B6-821D-63663A57D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91DF7F-A926-4A7F-ADB1-869BD62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DD336C-9DDA-453B-90A9-CF874297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34016-FF01-4F9A-83E1-ACC15F9F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6720D5-6701-4AC6-929A-B50DD93D6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DF7114-5B58-427E-9713-4479325C9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545BF2-A593-487A-B67D-25D27F4E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0A2FE4-9CB0-41FD-98B5-28B75F59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625E17-D762-4056-8AC3-CDF65A22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141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97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5B8B3-1A59-4F12-AA6A-C91CA199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49BC3-41B4-4B43-BFF4-1BFF68245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F2A24-AD24-430A-8696-01586C84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905F3-1712-4CED-8B81-33CD23D0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7D2B9-E3D0-4BFA-8F92-CBA0C184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47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3A150-0007-4BE0-81DD-9A995B27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C9442A-5B66-4A75-8A44-C813FAC72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CD534-CB6D-4E70-8CE2-F67D323E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801682-F61F-4BFB-A652-FD7A2C16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EB617F-97D9-4D55-A9A4-5A97A897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35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C46A9-42F9-42A4-BD54-CE8E9E67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0B921-3CE5-422C-9D52-3CCE177B3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F2B432-D42E-430A-8A9E-E3D182B1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873432-716E-4F6C-AB2C-781CD3F8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025EF-288B-4857-B61D-06AC3ED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DB2B97-A332-4A6D-8BD3-F0E363B0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86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4386C-31EE-4415-8FF1-4C6D5336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5CF598-207A-4814-8CC0-26DF2613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925FA3-7986-4CF1-9F1B-D17E174D8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53CCC1-F9CF-445D-AB92-6A5F2C9B7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AFFFDD-7A34-4EC5-81CC-1B86E4D48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F131D6-4A10-4A63-A259-6444894D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CC0851-27EA-4549-B403-964EF381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4D90ED-6821-4671-9EDB-478E5E20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63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FB2CD-DAC0-4ECA-A36B-14A1BB3E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D17C9F-C34E-4C86-A7FA-B79958D3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9042FE-AA87-403F-A117-EB42300C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6A231F-4538-4C2B-897E-287EDE6B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34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877CED-8E51-4E16-A19F-9A57BDEE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631C24-3F71-4B11-A4D8-ABB8AC7E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E38F17-5A4F-4BEF-B642-54B98B7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8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B31F0-A74F-4A92-AC82-7EF66497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3465DE-D9F1-4BA8-A5E7-F374A4889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2CCC0F-CC03-4431-B4FC-A72CF247C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2DA8F6-F966-4AD3-AB06-FF2995CB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A681-ECF3-44F2-81D3-3C5F6AEB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7A23CC-5268-4AD1-9875-050E3A8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5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3B089-B33F-498B-BF08-BEB269C8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A52A254-82CD-4F60-A375-B7CD155ED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2D5413-2C53-4688-82C2-655B61605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7B999-5A0A-4B3B-B97E-F1A2E677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5A74EF-F2EE-42B8-ABD0-33A469B4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7CCD32-A6AF-4700-A77D-E57ACB76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5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4B923-0105-430A-9809-40B08664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775D46-B3CF-4C57-A97A-92D81EBC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240F13-27C1-4033-912D-5932F9EAF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113DB-4549-4F9D-A58E-A33883B7803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09EA5-8AFD-40BF-9C47-F894D117C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591B0-487A-4759-AF39-CE045C31B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18576-F078-4EB0-8154-FE85D0940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hyperlink" Target="https://r4ds.had.co.nz/tidy-data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openxmlformats.org/officeDocument/2006/relationships/image" Target="../media/image48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hyperlink" Target="https://creativecommons.org/licenses/by/4.0/" TargetMode="External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2" Type="http://schemas.openxmlformats.org/officeDocument/2006/relationships/image" Target="../media/image3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hyperlink" Target="https://creativecommons.org/licenses/by/4.0/" TargetMode="External"/><Relationship Id="rId12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10" Type="http://schemas.openxmlformats.org/officeDocument/2006/relationships/image" Target="../media/image14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10" Type="http://schemas.openxmlformats.org/officeDocument/2006/relationships/image" Target="../media/image144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36.png"/><Relationship Id="rId7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0.png"/><Relationship Id="rId3" Type="http://schemas.openxmlformats.org/officeDocument/2006/relationships/image" Target="../media/image86.png"/><Relationship Id="rId7" Type="http://schemas.openxmlformats.org/officeDocument/2006/relationships/hyperlink" Target="https://creativecommons.org/licenses/by/4.0/" TargetMode="External"/><Relationship Id="rId12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168.png"/><Relationship Id="rId5" Type="http://schemas.openxmlformats.org/officeDocument/2006/relationships/image" Target="../media/image88.png"/><Relationship Id="rId10" Type="http://schemas.openxmlformats.org/officeDocument/2006/relationships/image" Target="../media/image167.png"/><Relationship Id="rId4" Type="http://schemas.openxmlformats.org/officeDocument/2006/relationships/image" Target="../media/image87.png"/><Relationship Id="rId9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1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8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2.png"/><Relationship Id="rId10" Type="http://schemas.openxmlformats.org/officeDocument/2006/relationships/image" Target="../media/image207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36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1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36.png"/><Relationship Id="rId7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9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hyperlink" Target="https://creativecommons.org/licenses/by/4.0/" TargetMode="External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2" Type="http://schemas.openxmlformats.org/officeDocument/2006/relationships/image" Target="../media/image3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2944"/>
            <a:ext cx="3225574" cy="372619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82109" y="932417"/>
            <a:ext cx="10320261" cy="8957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5821" spc="5" dirty="0">
                <a:latin typeface="Arial"/>
                <a:cs typeface="Arial"/>
              </a:rPr>
              <a:t>Наводим порядок в данных с </a:t>
            </a:r>
            <a:endParaRPr sz="5821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5384663"/>
            <a:ext cx="502507" cy="73654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175096" y="5463969"/>
            <a:ext cx="64569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Gill Sans MT"/>
                <a:cs typeface="Gill Sans MT"/>
              </a:rPr>
              <a:t>In R4DS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75096" y="5690394"/>
            <a:ext cx="12849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Gill Sans MT"/>
                <a:cs typeface="Gill Sans MT"/>
              </a:rPr>
              <a:t>Tidy Data</a:t>
            </a:r>
            <a:endParaRPr sz="2500">
              <a:latin typeface="Gill Sans MT"/>
              <a:cs typeface="Gill Sans MT"/>
            </a:endParaRPr>
          </a:p>
        </p:txBody>
      </p:sp>
      <p:pic>
        <p:nvPicPr>
          <p:cNvPr id="7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7" y="5995607"/>
            <a:ext cx="1281072" cy="15812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6" y="5266258"/>
            <a:ext cx="3175977" cy="9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0184" y="922831"/>
            <a:ext cx="6085833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table2</a:t>
            </a:r>
            <a:r>
              <a:rPr sz="5000" spc="5" dirty="0">
                <a:latin typeface="Gill Sans MT"/>
                <a:cs typeface="Gill Sans MT"/>
              </a:rPr>
              <a:t> </a:t>
            </a:r>
            <a:r>
              <a:rPr lang="ru-RU" sz="5000" spc="5" dirty="0">
                <a:latin typeface="Arial"/>
                <a:cs typeface="Arial"/>
              </a:rPr>
              <a:t>в беспорядке 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00" y="665846"/>
            <a:ext cx="2557086" cy="1726682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26" y="662671"/>
            <a:ext cx="2563434" cy="173303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545011" y="803617"/>
            <a:ext cx="2096087" cy="1007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  <a:t>В реальности</a:t>
            </a:r>
            <a:b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  <a:t>эта переменная</a:t>
            </a:r>
            <a:b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  <a:t>содержит две</a:t>
            </a:r>
            <a:endParaRPr sz="218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97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66940" y="1673106"/>
            <a:ext cx="10773082" cy="2090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4366" spc="5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ru-RU" sz="4366" spc="5" dirty="0">
                <a:solidFill>
                  <a:srgbClr val="FFFFFF"/>
                </a:solidFill>
                <a:latin typeface="Arial"/>
                <a:cs typeface="Arial"/>
              </a:rPr>
              <a:t>Данные существуют во многих форматах, но R предпочитает только один: упорядоченные данные</a:t>
            </a:r>
            <a:r>
              <a:rPr sz="4851" spc="5" dirty="0">
                <a:solidFill>
                  <a:srgbClr val="FFFFFF"/>
                </a:solidFill>
                <a:latin typeface="Arial"/>
                <a:cs typeface="Arial"/>
              </a:rPr>
              <a:t>. " </a:t>
            </a:r>
            <a:endParaRPr sz="4851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778663" y="4408863"/>
            <a:ext cx="329353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FFFFFF"/>
                </a:solidFill>
                <a:latin typeface="Arial"/>
                <a:cs typeface="Arial"/>
              </a:rPr>
              <a:t>- Garrett Grolemund</a:t>
            </a:r>
            <a:endParaRPr sz="28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00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02661" y="678085"/>
            <a:ext cx="7037183" cy="750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79" spc="5" dirty="0">
                <a:latin typeface="Arial"/>
                <a:cs typeface="Arial"/>
              </a:rPr>
              <a:t>Упорядоченные данные</a:t>
            </a:r>
            <a:endParaRPr sz="4850" dirty="0">
              <a:latin typeface="Arial"/>
              <a:cs typeface="Arial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1" y="2006700"/>
            <a:ext cx="4444688" cy="284460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06821" y="2116420"/>
            <a:ext cx="8508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102131" y="2116420"/>
            <a:ext cx="470642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30759" y="2116420"/>
            <a:ext cx="63639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356222" y="2116420"/>
            <a:ext cx="4251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pop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24278" y="2545777"/>
            <a:ext cx="1024961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Afghanistan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27529" y="2545777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1999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89497" y="2545777"/>
            <a:ext cx="324128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745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40337" y="2545777"/>
            <a:ext cx="864339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19987071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24278" y="2952149"/>
            <a:ext cx="1024961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Afghanistan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127529" y="2952149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2000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38701" y="2952149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2666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140337" y="2952149"/>
            <a:ext cx="864339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20595360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90958" y="3358520"/>
            <a:ext cx="48635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Brazil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27529" y="3358520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1999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187904" y="3358520"/>
            <a:ext cx="54021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37737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083191" y="3358520"/>
            <a:ext cx="97238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172006362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990958" y="3764891"/>
            <a:ext cx="48635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Brazil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27529" y="3764891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2000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187904" y="3764891"/>
            <a:ext cx="54021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80488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083191" y="3764891"/>
            <a:ext cx="97238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174504898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78260" y="4171263"/>
            <a:ext cx="50815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China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127529" y="4171263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1999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130758" y="4171263"/>
            <a:ext cx="64825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212258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032395" y="4171263"/>
            <a:ext cx="108042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1272915272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978260" y="4577635"/>
            <a:ext cx="50815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China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127529" y="4577635"/>
            <a:ext cx="43217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2000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130758" y="4577635"/>
            <a:ext cx="64825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213766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032395" y="4577635"/>
            <a:ext cx="108042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Arial"/>
                <a:cs typeface="Arial"/>
              </a:rPr>
              <a:t>1280428583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1" y="2000351"/>
            <a:ext cx="4457387" cy="2857299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5568987" y="2163534"/>
            <a:ext cx="4732706" cy="4062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40" spc="5" dirty="0">
                <a:latin typeface="Arial"/>
                <a:cs typeface="Arial"/>
              </a:rPr>
              <a:t>Данные упорядоченные если</a:t>
            </a:r>
            <a:r>
              <a:rPr sz="2640" spc="5" dirty="0">
                <a:latin typeface="Arial"/>
                <a:cs typeface="Arial"/>
              </a:rPr>
              <a:t>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5571717" y="2828697"/>
            <a:ext cx="6257547" cy="904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40" spc="5" dirty="0">
                <a:latin typeface="Arial"/>
                <a:cs typeface="Arial"/>
              </a:rPr>
              <a:t>1. </a:t>
            </a:r>
            <a:r>
              <a:rPr lang="ru-RU" sz="2940" spc="5" dirty="0">
                <a:latin typeface="Arial"/>
                <a:cs typeface="Arial"/>
              </a:rPr>
              <a:t>Каждая</a:t>
            </a:r>
            <a:r>
              <a:rPr sz="2940" spc="5" dirty="0">
                <a:latin typeface="Arial"/>
                <a:cs typeface="Arial"/>
              </a:rPr>
              <a:t> </a:t>
            </a:r>
            <a:r>
              <a:rPr lang="ru-RU" sz="2940" spc="5" dirty="0">
                <a:solidFill>
                  <a:srgbClr val="78AAD6"/>
                </a:solidFill>
                <a:latin typeface="Arial"/>
                <a:cs typeface="Arial"/>
              </a:rPr>
              <a:t>переменная</a:t>
            </a:r>
            <a:r>
              <a:rPr sz="2940" spc="5" dirty="0">
                <a:latin typeface="Arial"/>
                <a:cs typeface="Arial"/>
              </a:rPr>
              <a:t> </a:t>
            </a:r>
            <a:r>
              <a:rPr lang="ru-RU" sz="2940" spc="5" dirty="0">
                <a:latin typeface="Arial"/>
                <a:cs typeface="Arial"/>
              </a:rPr>
              <a:t>содержится </a:t>
            </a:r>
            <a:br>
              <a:rPr lang="ru-RU" sz="2940" spc="5" dirty="0">
                <a:latin typeface="Arial"/>
                <a:cs typeface="Arial"/>
              </a:rPr>
            </a:br>
            <a:r>
              <a:rPr lang="ru-RU" sz="2940" spc="5" dirty="0">
                <a:latin typeface="Arial"/>
                <a:cs typeface="Arial"/>
              </a:rPr>
              <a:t>в отдельной </a:t>
            </a:r>
            <a:r>
              <a:rPr lang="ru-RU" sz="2940" spc="5" dirty="0">
                <a:solidFill>
                  <a:srgbClr val="78AAD6"/>
                </a:solidFill>
                <a:latin typeface="Arial"/>
                <a:cs typeface="Arial"/>
              </a:rPr>
              <a:t>колонке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5584031" y="3937907"/>
            <a:ext cx="5429179" cy="8817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2. </a:t>
            </a:r>
            <a:r>
              <a:rPr lang="ru-RU" sz="2865" spc="5" dirty="0">
                <a:latin typeface="Arial"/>
                <a:cs typeface="Arial"/>
              </a:rPr>
              <a:t>Каждое </a:t>
            </a:r>
            <a:r>
              <a:rPr lang="ru-RU" sz="2865" spc="5" dirty="0">
                <a:solidFill>
                  <a:srgbClr val="78A642"/>
                </a:solidFill>
                <a:latin typeface="Arial"/>
                <a:cs typeface="Arial"/>
              </a:rPr>
              <a:t>измерение/случай</a:t>
            </a:r>
            <a:r>
              <a:rPr sz="2865" spc="5" dirty="0">
                <a:latin typeface="Arial"/>
                <a:cs typeface="Arial"/>
              </a:rPr>
              <a:t> </a:t>
            </a:r>
            <a:br>
              <a:rPr lang="ru-RU" sz="2865" spc="5" dirty="0">
                <a:latin typeface="Arial"/>
                <a:cs typeface="Arial"/>
              </a:rPr>
            </a:br>
            <a:r>
              <a:rPr lang="ru-RU" sz="2865" spc="5" dirty="0">
                <a:latin typeface="Arial"/>
                <a:cs typeface="Arial"/>
              </a:rPr>
              <a:t>содержится в отдельной </a:t>
            </a:r>
            <a:r>
              <a:rPr lang="ru-RU" sz="2865" spc="5" dirty="0">
                <a:solidFill>
                  <a:srgbClr val="78A642"/>
                </a:solidFill>
                <a:latin typeface="Arial"/>
                <a:cs typeface="Arial"/>
              </a:rPr>
              <a:t>строке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5584031" y="5138687"/>
            <a:ext cx="5676234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3. </a:t>
            </a:r>
            <a:r>
              <a:rPr lang="ru-RU" sz="2895" spc="5" dirty="0">
                <a:latin typeface="Arial"/>
                <a:cs typeface="Arial"/>
              </a:rPr>
              <a:t>Каждое</a:t>
            </a:r>
            <a:r>
              <a:rPr sz="2895" spc="5" dirty="0">
                <a:latin typeface="Arial"/>
                <a:cs typeface="Arial"/>
              </a:rPr>
              <a:t> </a:t>
            </a:r>
            <a:r>
              <a:rPr lang="ru-RU" sz="2895" spc="5" dirty="0">
                <a:solidFill>
                  <a:srgbClr val="FF7E79"/>
                </a:solidFill>
                <a:latin typeface="Arial"/>
                <a:cs typeface="Arial"/>
              </a:rPr>
              <a:t>значение</a:t>
            </a:r>
            <a:r>
              <a:rPr sz="2895" spc="5" dirty="0">
                <a:latin typeface="Arial"/>
                <a:cs typeface="Arial"/>
              </a:rPr>
              <a:t> </a:t>
            </a:r>
            <a:r>
              <a:rPr lang="ru-RU" sz="2895" spc="5" dirty="0">
                <a:latin typeface="Arial"/>
                <a:cs typeface="Arial"/>
              </a:rPr>
              <a:t>содержится </a:t>
            </a:r>
            <a:br>
              <a:rPr lang="ru-RU" sz="2895" spc="5" dirty="0">
                <a:latin typeface="Arial"/>
                <a:cs typeface="Arial"/>
              </a:rPr>
            </a:br>
            <a:r>
              <a:rPr lang="ru-RU" sz="2895" spc="5" dirty="0">
                <a:latin typeface="Arial"/>
                <a:cs typeface="Arial"/>
              </a:rPr>
              <a:t>в отдельной </a:t>
            </a:r>
            <a:r>
              <a:rPr lang="ru-RU" sz="2895" spc="5" dirty="0">
                <a:solidFill>
                  <a:srgbClr val="FF7E79"/>
                </a:solidFill>
                <a:latin typeface="Arial"/>
                <a:cs typeface="Arial"/>
              </a:rPr>
              <a:t>клетке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" y="2424373"/>
            <a:ext cx="5253004" cy="24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2150269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Пример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3348" y="2030193"/>
            <a:ext cx="9435532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Является ли таблица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2790" spc="5" dirty="0" err="1">
                <a:solidFill>
                  <a:srgbClr val="005493"/>
                </a:solidFill>
                <a:latin typeface="Arial"/>
                <a:cs typeface="Arial"/>
              </a:rPr>
              <a:t>bp_systolic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упорядоченной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Какие </a:t>
            </a:r>
          </a:p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Переменные в ней содержатся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0" y="3222704"/>
            <a:ext cx="6889267" cy="241283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51895" y="3222704"/>
            <a:ext cx="2345835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latin typeface="Arial"/>
                <a:cs typeface="Arial"/>
              </a:rPr>
              <a:t>Переменные</a:t>
            </a:r>
            <a:r>
              <a:rPr sz="2900" spc="5" dirty="0">
                <a:latin typeface="Arial"/>
                <a:cs typeface="Arial"/>
              </a:rPr>
              <a:t>: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50568" y="3813212"/>
            <a:ext cx="141641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• subject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50568" y="4403721"/>
            <a:ext cx="938398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• time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850568" y="4994229"/>
            <a:ext cx="413318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• systolic blood pressure </a:t>
            </a:r>
            <a:endParaRPr sz="2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5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7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87" y="2216235"/>
            <a:ext cx="5854289" cy="351130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86158" y="759013"/>
            <a:ext cx="7575151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bp_systolic2 </a:t>
            </a:r>
            <a:r>
              <a:rPr lang="ru-RU" sz="5000" spc="5" dirty="0">
                <a:latin typeface="Arial"/>
                <a:cs typeface="Arial"/>
              </a:rPr>
              <a:t>упорядочена</a:t>
            </a:r>
            <a:endParaRPr sz="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84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59" y="5803733"/>
            <a:ext cx="2285840" cy="685752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131" y="5800778"/>
            <a:ext cx="2294423" cy="69097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73503" y="2085904"/>
            <a:ext cx="8698663" cy="3770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50" spc="5" dirty="0">
                <a:solidFill>
                  <a:srgbClr val="005493"/>
                </a:solidFill>
                <a:latin typeface="Arial"/>
                <a:cs typeface="Arial"/>
              </a:rPr>
              <a:t>Используя</a:t>
            </a:r>
            <a:r>
              <a:rPr sz="2450" spc="5" dirty="0">
                <a:solidFill>
                  <a:srgbClr val="005493"/>
                </a:solidFill>
                <a:latin typeface="Arial"/>
                <a:cs typeface="Arial"/>
              </a:rPr>
              <a:t> bp_systolic2 </a:t>
            </a:r>
            <a:r>
              <a:rPr lang="ru-RU" sz="2450" spc="5" dirty="0">
                <a:solidFill>
                  <a:srgbClr val="005493"/>
                </a:solidFill>
                <a:latin typeface="Arial"/>
                <a:cs typeface="Arial"/>
              </a:rPr>
              <a:t>вместе с</a:t>
            </a:r>
            <a:r>
              <a:rPr sz="2450" spc="5" dirty="0">
                <a:solidFill>
                  <a:srgbClr val="005493"/>
                </a:solidFill>
                <a:latin typeface="Arial"/>
                <a:cs typeface="Arial"/>
              </a:rPr>
              <a:t> group_by()  </a:t>
            </a:r>
            <a:r>
              <a:rPr lang="ru-RU" sz="2450" spc="5" dirty="0">
                <a:solidFill>
                  <a:srgbClr val="005493"/>
                </a:solidFill>
                <a:latin typeface="Arial"/>
                <a:cs typeface="Arial"/>
              </a:rPr>
              <a:t>и </a:t>
            </a:r>
            <a:r>
              <a:rPr sz="2450" spc="5" dirty="0" err="1">
                <a:solidFill>
                  <a:srgbClr val="005493"/>
                </a:solidFill>
                <a:latin typeface="Arial"/>
                <a:cs typeface="Arial"/>
              </a:rPr>
              <a:t>summarise</a:t>
            </a:r>
            <a:r>
              <a:rPr sz="2450" spc="5" dirty="0">
                <a:solidFill>
                  <a:srgbClr val="005493"/>
                </a:solidFill>
                <a:latin typeface="Arial"/>
                <a:cs typeface="Arial"/>
              </a:rPr>
              <a:t>(): 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49542" y="2972096"/>
            <a:ext cx="111249" cy="3770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0" spc="5" dirty="0">
                <a:solidFill>
                  <a:srgbClr val="005493"/>
                </a:solidFill>
                <a:latin typeface="Arial"/>
                <a:cs typeface="Arial"/>
              </a:rPr>
              <a:t>•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33383" y="2991017"/>
            <a:ext cx="9033114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00" spc="5" dirty="0">
                <a:solidFill>
                  <a:srgbClr val="005493"/>
                </a:solidFill>
                <a:latin typeface="Arial"/>
                <a:cs typeface="Arial"/>
              </a:rPr>
              <a:t>Найдите среднее систолическое давление для каждого пациента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47892" y="3847925"/>
            <a:ext cx="111249" cy="3770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0" spc="5" dirty="0">
                <a:solidFill>
                  <a:srgbClr val="005493"/>
                </a:solidFill>
                <a:latin typeface="Arial"/>
                <a:cs typeface="Arial"/>
              </a:rPr>
              <a:t>•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39984" y="3847926"/>
            <a:ext cx="8491107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00" spc="5" dirty="0">
                <a:solidFill>
                  <a:srgbClr val="005493"/>
                </a:solidFill>
                <a:latin typeface="Arial"/>
                <a:cs typeface="Arial"/>
              </a:rPr>
              <a:t>Найдите время последнего измерения для каждого пациента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32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8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" y="554201"/>
            <a:ext cx="9690988" cy="2698495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4" y="551026"/>
            <a:ext cx="9697338" cy="2704845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7" y="586742"/>
            <a:ext cx="4080888" cy="533362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7" y="1120105"/>
            <a:ext cx="6481411" cy="533362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6" y="1653467"/>
            <a:ext cx="9121982" cy="533362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7" y="2186830"/>
            <a:ext cx="8161777" cy="53336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05229" y="622402"/>
            <a:ext cx="7465826" cy="1938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50" spc="5" dirty="0">
                <a:solidFill>
                  <a:srgbClr val="0265C0"/>
                </a:solidFill>
                <a:latin typeface="Arial"/>
                <a:cs typeface="Arial"/>
              </a:rPr>
              <a:t>bp_systolic2  %&gt;%</a:t>
            </a:r>
            <a:endParaRPr sz="3150">
              <a:latin typeface="Arial"/>
              <a:cs typeface="Arial"/>
            </a:endParaRPr>
          </a:p>
          <a:p>
            <a:r>
              <a:rPr sz="3150" spc="5" dirty="0">
                <a:solidFill>
                  <a:srgbClr val="0265C0"/>
                </a:solidFill>
                <a:latin typeface="Arial"/>
                <a:cs typeface="Arial"/>
              </a:rPr>
              <a:t>    group_by(subject_id)  %&gt;%</a:t>
            </a:r>
            <a:endParaRPr sz="3150">
              <a:latin typeface="Arial"/>
              <a:cs typeface="Arial"/>
            </a:endParaRPr>
          </a:p>
          <a:p>
            <a:r>
              <a:rPr sz="3150" spc="5" dirty="0">
                <a:solidFill>
                  <a:srgbClr val="0265C0"/>
                </a:solidFill>
                <a:latin typeface="Arial"/>
                <a:cs typeface="Arial"/>
              </a:rPr>
              <a:t>    summarise(avg_sys  =  mean(systolic),</a:t>
            </a:r>
            <a:endParaRPr sz="3150">
              <a:latin typeface="Arial"/>
              <a:cs typeface="Arial"/>
            </a:endParaRPr>
          </a:p>
          <a:p>
            <a:r>
              <a:rPr sz="3150" spc="5" dirty="0">
                <a:solidFill>
                  <a:srgbClr val="0265C0"/>
                </a:solidFill>
                <a:latin typeface="Arial"/>
                <a:cs typeface="Arial"/>
              </a:rPr>
              <a:t>        last_measurement  =  max(time))</a:t>
            </a:r>
            <a:endParaRPr sz="3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57641" y="3675452"/>
            <a:ext cx="5756063" cy="2668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solidFill>
                  <a:srgbClr val="53585F"/>
                </a:solidFill>
                <a:latin typeface="Gill Sans MT"/>
                <a:cs typeface="Gill Sans MT"/>
              </a:rPr>
              <a:t># A tibble: 3 x 3</a:t>
            </a:r>
            <a:endParaRPr sz="2900">
              <a:latin typeface="Gill Sans MT"/>
              <a:cs typeface="Gill Sans MT"/>
            </a:endParaRPr>
          </a:p>
          <a:p>
            <a:r>
              <a:rPr sz="2840" spc="5" dirty="0">
                <a:latin typeface="Gill Sans MT"/>
                <a:cs typeface="Gill Sans MT"/>
              </a:rPr>
              <a:t>  subject_id avg_sys last_measurement</a:t>
            </a:r>
            <a:endParaRPr sz="2800">
              <a:latin typeface="Gill Sans MT"/>
              <a:cs typeface="Gill Sans MT"/>
            </a:endParaRPr>
          </a:p>
          <a:p>
            <a:r>
              <a:rPr sz="2900" spc="5" dirty="0">
                <a:latin typeface="Gill Sans MT"/>
                <a:cs typeface="Gill Sans MT"/>
              </a:rPr>
              <a:t>       </a:t>
            </a:r>
            <a:r>
              <a:rPr sz="2900" spc="5" dirty="0">
                <a:solidFill>
                  <a:srgbClr val="53585F"/>
                </a:solidFill>
                <a:latin typeface="Gill Sans MT"/>
                <a:cs typeface="Gill Sans MT"/>
              </a:rPr>
              <a:t>&lt;dbl&gt;   &lt;dbl&gt;            &lt;dbl&gt;</a:t>
            </a:r>
            <a:endParaRPr sz="2900">
              <a:latin typeface="Gill Sans MT"/>
              <a:cs typeface="Gill Sans MT"/>
            </a:endParaRPr>
          </a:p>
          <a:p>
            <a:r>
              <a:rPr sz="2900" spc="5" dirty="0">
                <a:solidFill>
                  <a:srgbClr val="53585F"/>
                </a:solidFill>
                <a:latin typeface="Gill Sans MT"/>
                <a:cs typeface="Gill Sans MT"/>
              </a:rPr>
              <a:t>1</a:t>
            </a:r>
            <a:r>
              <a:rPr sz="2900" spc="5" dirty="0">
                <a:latin typeface="Gill Sans MT"/>
                <a:cs typeface="Gill Sans MT"/>
              </a:rPr>
              <a:t>          1    120.                3</a:t>
            </a:r>
            <a:endParaRPr sz="2900">
              <a:latin typeface="Gill Sans MT"/>
              <a:cs typeface="Gill Sans MT"/>
            </a:endParaRPr>
          </a:p>
          <a:p>
            <a:r>
              <a:rPr sz="2900" spc="5" dirty="0">
                <a:solidFill>
                  <a:srgbClr val="53585F"/>
                </a:solidFill>
                <a:latin typeface="Gill Sans MT"/>
                <a:cs typeface="Gill Sans MT"/>
              </a:rPr>
              <a:t>2</a:t>
            </a:r>
            <a:r>
              <a:rPr sz="2900" spc="5" dirty="0">
                <a:latin typeface="Gill Sans MT"/>
                <a:cs typeface="Gill Sans MT"/>
              </a:rPr>
              <a:t>          2    128                 2</a:t>
            </a:r>
            <a:endParaRPr sz="2900">
              <a:latin typeface="Gill Sans MT"/>
              <a:cs typeface="Gill Sans MT"/>
            </a:endParaRPr>
          </a:p>
          <a:p>
            <a:r>
              <a:rPr sz="2900" spc="5" dirty="0">
                <a:solidFill>
                  <a:srgbClr val="53585F"/>
                </a:solidFill>
                <a:latin typeface="Gill Sans MT"/>
                <a:cs typeface="Gill Sans MT"/>
              </a:rPr>
              <a:t>3 </a:t>
            </a:r>
            <a:r>
              <a:rPr sz="2900" spc="5" dirty="0">
                <a:latin typeface="Gill Sans MT"/>
                <a:cs typeface="Gill Sans MT"/>
              </a:rPr>
              <a:t>         3    141                 1</a:t>
            </a:r>
            <a:endParaRPr sz="29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6958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58242" y="5779371"/>
            <a:ext cx="299024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FFFFFF"/>
                </a:solidFill>
                <a:latin typeface="Arial"/>
                <a:cs typeface="Arial"/>
              </a:rPr>
              <a:t>- Hadley Wickham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A654B-717A-5F4C-A50C-9BEA268AE8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1C0"/>
              </a:clrFrom>
              <a:clrTo>
                <a:srgbClr val="FCF1C0">
                  <a:alpha val="0"/>
                </a:srgbClr>
              </a:clrTo>
            </a:clrChange>
            <a:grayscl/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7" b="89990" l="6418" r="97463">
                        <a14:foregroundMark x1="31194" y1="25026" x2="34328" y2="20751"/>
                        <a14:foregroundMark x1="32388" y1="20751" x2="42985" y2="15850"/>
                        <a14:foregroundMark x1="42985" y1="15850" x2="49104" y2="15537"/>
                        <a14:foregroundMark x1="49104" y1="15537" x2="42687" y2="16058"/>
                        <a14:foregroundMark x1="42687" y1="16058" x2="37313" y2="19187"/>
                        <a14:foregroundMark x1="43348" y1="15166" x2="46119" y2="14599"/>
                        <a14:foregroundMark x1="46119" y1="14599" x2="52537" y2="15120"/>
                        <a14:foregroundMark x1="52537" y1="15120" x2="46119" y2="14077"/>
                        <a14:foregroundMark x1="46119" y1="14077" x2="43582" y2="16163"/>
                        <a14:foregroundMark x1="67761" y1="24296" x2="64925" y2="20438"/>
                        <a14:foregroundMark x1="64925" y1="20438" x2="70149" y2="22836"/>
                        <a14:foregroundMark x1="70149" y1="22836" x2="67463" y2="26694"/>
                        <a14:foregroundMark x1="67463" y1="26694" x2="67463" y2="26694"/>
                        <a14:foregroundMark x1="70149" y1="23983" x2="66716" y2="25339"/>
                        <a14:foregroundMark x1="69403" y1="23983" x2="67463" y2="19812"/>
                        <a14:foregroundMark x1="67463" y1="19812" x2="53247" y2="12761"/>
                        <a14:foregroundMark x1="31185" y1="19271" x2="30299" y2="19812"/>
                        <a14:foregroundMark x1="30299" y1="19812" x2="26866" y2="28363"/>
                        <a14:foregroundMark x1="26866" y1="28363" x2="32687" y2="29927"/>
                        <a14:foregroundMark x1="32687" y1="29927" x2="34627" y2="31491"/>
                        <a14:foregroundMark x1="87164" y1="57664" x2="91194" y2="61418"/>
                        <a14:foregroundMark x1="91194" y1="61418" x2="92090" y2="66111"/>
                        <a14:foregroundMark x1="92090" y1="66111" x2="91194" y2="70386"/>
                        <a14:foregroundMark x1="91194" y1="70386" x2="87164" y2="76851"/>
                        <a14:foregroundMark x1="24627" y1="21585" x2="13731" y2="32534"/>
                        <a14:foregroundMark x1="13731" y1="32534" x2="10299" y2="39625"/>
                        <a14:foregroundMark x1="9552" y1="65798" x2="5522" y2="56726"/>
                        <a14:foregroundMark x1="5522" y1="56726" x2="6418" y2="31595"/>
                        <a14:foregroundMark x1="6418" y1="31595" x2="13284" y2="22941"/>
                        <a14:foregroundMark x1="13284" y1="22941" x2="30000" y2="12617"/>
                        <a14:foregroundMark x1="48209" y1="10219" x2="63134" y2="10636"/>
                        <a14:foregroundMark x1="63134" y1="10636" x2="76269" y2="15746"/>
                        <a14:foregroundMark x1="76269" y1="15746" x2="81493" y2="19917"/>
                        <a14:foregroundMark x1="81493" y1="19917" x2="87910" y2="31387"/>
                        <a14:foregroundMark x1="87910" y1="31387" x2="90448" y2="47445"/>
                        <a14:foregroundMark x1="90448" y1="47445" x2="92836" y2="50886"/>
                        <a14:foregroundMark x1="92090" y1="29406" x2="93731" y2="59333"/>
                        <a14:foregroundMark x1="95672" y1="37435" x2="96418" y2="56934"/>
                        <a14:foregroundMark x1="96418" y1="56934" x2="97463" y2="43900"/>
                        <a14:foregroundMark x1="97463" y1="43900" x2="95224" y2="36079"/>
                        <a14:foregroundMark x1="94776" y1="62252" x2="94776" y2="66528"/>
                        <a14:foregroundMark x1="94776" y1="66528" x2="93731" y2="67883"/>
                        <a14:foregroundMark x1="61642" y1="7821" x2="46418" y2="7299"/>
                        <a14:foregroundMark x1="46418" y1="7299" x2="40149" y2="8342"/>
                        <a14:foregroundMark x1="40149" y1="8342" x2="33881" y2="10740"/>
                        <a14:foregroundMark x1="33881" y1="10740" x2="30448" y2="14599"/>
                        <a14:foregroundMark x1="30448" y1="14599" x2="30448" y2="15850"/>
                        <a14:foregroundMark x1="40000" y1="5944" x2="46269" y2="6152"/>
                        <a14:foregroundMark x1="46269" y1="6152" x2="52985" y2="5631"/>
                        <a14:foregroundMark x1="52985" y1="5631" x2="58955" y2="6257"/>
                        <a14:foregroundMark x1="58955" y1="6257" x2="59403" y2="6465"/>
                        <a14:foregroundMark x1="49254" y1="12409" x2="33582" y2="19187"/>
                        <a14:foregroundMark x1="33582" y1="19187" x2="30746" y2="15328"/>
                        <a14:foregroundMark x1="30746" y1="15328" x2="39701" y2="12409"/>
                        <a14:foregroundMark x1="39701" y1="12409" x2="48806" y2="11366"/>
                        <a14:foregroundMark x1="48806" y1="11366" x2="50896" y2="15328"/>
                        <a14:foregroundMark x1="50896" y1="15328" x2="50896" y2="15328"/>
                        <a14:foregroundMark x1="28507" y1="21794" x2="28657" y2="16788"/>
                        <a14:foregroundMark x1="28657" y1="16788" x2="32537" y2="20229"/>
                        <a14:foregroundMark x1="32537" y1="20229" x2="32687" y2="21585"/>
                        <a14:backgroundMark x1="27761" y1="22106" x2="29241" y2="20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7242" y="0"/>
            <a:ext cx="3213078" cy="459901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1681" y="2561534"/>
            <a:ext cx="8762754" cy="2613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4245" i="1" spc="5" dirty="0">
                <a:solidFill>
                  <a:srgbClr val="FFFFFF"/>
                </a:solidFill>
                <a:latin typeface="Arial"/>
                <a:cs typeface="Arial"/>
              </a:rPr>
              <a:t>«Все упорядоченные данные  упорядочены одинаково</a:t>
            </a:r>
            <a:r>
              <a:rPr sz="4245" i="1" spc="5" dirty="0">
                <a:solidFill>
                  <a:srgbClr val="FFFFFF"/>
                </a:solidFill>
                <a:latin typeface="Arial"/>
                <a:cs typeface="Arial"/>
              </a:rPr>
              <a:t>; </a:t>
            </a:r>
            <a:r>
              <a:rPr lang="ru-RU" sz="4245" i="1" spc="5" dirty="0">
                <a:solidFill>
                  <a:srgbClr val="FFFFFF"/>
                </a:solidFill>
                <a:latin typeface="Arial"/>
                <a:cs typeface="Arial"/>
              </a:rPr>
              <a:t>каждый  неупорядоченный набор данных </a:t>
            </a:r>
            <a:r>
              <a:rPr lang="ru-RU" sz="4245" i="1" spc="5" dirty="0" err="1">
                <a:solidFill>
                  <a:srgbClr val="FFFFFF"/>
                </a:solidFill>
                <a:latin typeface="Arial"/>
                <a:cs typeface="Arial"/>
              </a:rPr>
              <a:t>неупорядочен</a:t>
            </a:r>
            <a:r>
              <a:rPr lang="ru-RU" sz="4245" i="1" spc="5" dirty="0">
                <a:solidFill>
                  <a:srgbClr val="FFFFFF"/>
                </a:solidFill>
                <a:latin typeface="Arial"/>
                <a:cs typeface="Arial"/>
              </a:rPr>
              <a:t> по своему» </a:t>
            </a:r>
            <a:endParaRPr sz="4245" i="1" dirty="0">
              <a:latin typeface="Arial"/>
              <a:cs typeface="Arial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90AAA40-099B-2F47-88A5-B25C1AA353E7}"/>
              </a:ext>
            </a:extLst>
          </p:cNvPr>
          <p:cNvSpPr txBox="1"/>
          <p:nvPr/>
        </p:nvSpPr>
        <p:spPr>
          <a:xfrm>
            <a:off x="6329198" y="637779"/>
            <a:ext cx="2104743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5000" spc="5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ORLY?</a:t>
            </a:r>
            <a:endParaRPr sz="5000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50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87992" y="2730550"/>
            <a:ext cx="2425344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>
                <a:solidFill>
                  <a:srgbClr val="F3F3F3"/>
                </a:solidFill>
                <a:latin typeface="Arial"/>
                <a:cs typeface="Arial"/>
              </a:rPr>
              <a:t>tidyr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7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24" y="2001960"/>
            <a:ext cx="2463627" cy="2846836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9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86443" y="752663"/>
            <a:ext cx="1213474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tidyr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89563" y="2944529"/>
            <a:ext cx="7068923" cy="867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20" spc="5" dirty="0">
                <a:latin typeface="Arial"/>
                <a:cs typeface="Arial"/>
              </a:rPr>
              <a:t>Пакет которые изменяет взаимное </a:t>
            </a:r>
            <a:br>
              <a:rPr lang="ru-RU" sz="2820" spc="5" dirty="0">
                <a:latin typeface="Arial"/>
                <a:cs typeface="Arial"/>
              </a:rPr>
            </a:br>
            <a:r>
              <a:rPr lang="ru-RU" sz="2820" spc="5" dirty="0">
                <a:latin typeface="Arial"/>
                <a:cs typeface="Arial"/>
              </a:rPr>
              <a:t>расположение ячеек в табличных данных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08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Импорт</a:t>
            </a:r>
            <a:endParaRPr sz="2668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Очистка</a:t>
            </a:r>
            <a:endParaRPr sz="2668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Визуализация</a:t>
            </a:r>
            <a:endParaRPr sz="2426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Трансформация</a:t>
            </a:r>
            <a:endParaRPr sz="3184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61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100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36632" y="388664"/>
            <a:ext cx="3829895" cy="750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79" spc="5" dirty="0">
                <a:latin typeface="Arial"/>
                <a:cs typeface="Arial"/>
              </a:rPr>
              <a:t>Функции </a:t>
            </a:r>
            <a:r>
              <a:rPr sz="4879" spc="5" dirty="0" err="1">
                <a:latin typeface="Arial"/>
                <a:cs typeface="Arial"/>
              </a:rPr>
              <a:t>tidyr</a:t>
            </a:r>
            <a:endParaRPr sz="4850" dirty="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92" y="2707415"/>
            <a:ext cx="186443" cy="99649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99" y="2643955"/>
            <a:ext cx="662320" cy="2319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65468" y="2713943"/>
            <a:ext cx="39113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85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68632" y="2872681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1009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49" y="2637605"/>
            <a:ext cx="675019" cy="244611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08" y="2643955"/>
            <a:ext cx="477859" cy="53934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48055" y="2713943"/>
            <a:ext cx="48731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485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403609" y="2713943"/>
            <a:ext cx="253916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03191"/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1005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48056" y="2948875"/>
            <a:ext cx="4231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48056" y="3025070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403609" y="3025070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1013</a:t>
            </a:r>
            <a:endParaRPr sz="485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448056" y="3101265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03609" y="3101265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58" y="2637606"/>
            <a:ext cx="490558" cy="55204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165555" y="2634064"/>
            <a:ext cx="8816578" cy="891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Трансформируйте колонки в строки с помощью </a:t>
            </a:r>
            <a:r>
              <a:rPr sz="2895" b="1" spc="5" dirty="0">
                <a:solidFill>
                  <a:srgbClr val="91B473"/>
                </a:solidFill>
                <a:latin typeface="Arial"/>
                <a:cs typeface="Arial"/>
              </a:rPr>
              <a:t>gather()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7" y="1504883"/>
            <a:ext cx="848628" cy="22709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282871" y="1576111"/>
            <a:ext cx="39113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85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79686" y="1652305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1007</a:t>
            </a:r>
            <a:endParaRPr sz="485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079686" y="1728499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1009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08" y="1498533"/>
            <a:ext cx="659986" cy="239792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52" y="1507917"/>
            <a:ext cx="479210" cy="535236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578071" y="1963433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33624" y="1963433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78071" y="2039628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533624" y="2039628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03" y="1501568"/>
            <a:ext cx="491909" cy="54793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178158" y="1496233"/>
            <a:ext cx="8816578" cy="851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Трансформируйте строки в колонки с помощью </a:t>
            </a:r>
            <a:r>
              <a:rPr sz="2865" b="1" spc="5" dirty="0">
                <a:solidFill>
                  <a:srgbClr val="91B473"/>
                </a:solidFill>
                <a:latin typeface="Arial"/>
                <a:cs typeface="Arial"/>
              </a:rPr>
              <a:t>spread()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137108" y="3792880"/>
            <a:ext cx="7689349" cy="918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70" spc="5" dirty="0">
                <a:latin typeface="Arial"/>
                <a:cs typeface="Arial"/>
              </a:rPr>
              <a:t>Разбейте колонки функцией </a:t>
            </a:r>
            <a:r>
              <a:rPr sz="2970" b="1" spc="5" dirty="0">
                <a:solidFill>
                  <a:srgbClr val="78AAD6"/>
                </a:solidFill>
                <a:latin typeface="Arial"/>
                <a:cs typeface="Arial"/>
              </a:rPr>
              <a:t>separate() </a:t>
            </a:r>
            <a:r>
              <a:rPr lang="ru-RU" sz="2970" spc="5" dirty="0">
                <a:latin typeface="Arial"/>
                <a:cs typeface="Arial"/>
              </a:rPr>
              <a:t>или</a:t>
            </a:r>
            <a:endParaRPr sz="2950" dirty="0">
              <a:latin typeface="Arial"/>
              <a:cs typeface="Arial"/>
            </a:endParaRPr>
          </a:p>
          <a:p>
            <a:r>
              <a:rPr sz="3000" b="1" spc="5" dirty="0">
                <a:solidFill>
                  <a:srgbClr val="78AAD6"/>
                </a:solidFill>
                <a:latin typeface="Arial"/>
                <a:cs typeface="Arial"/>
              </a:rPr>
              <a:t>separate_rows()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066722"/>
            <a:ext cx="272232" cy="65524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132246"/>
            <a:ext cx="272232" cy="65523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197769"/>
            <a:ext cx="272232" cy="6552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263294"/>
            <a:ext cx="272232" cy="65523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328817"/>
            <a:ext cx="272232" cy="65525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394342"/>
            <a:ext cx="272232" cy="65523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459865"/>
            <a:ext cx="272232" cy="65525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28" y="4060373"/>
            <a:ext cx="284931" cy="471366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066722"/>
            <a:ext cx="101918" cy="65524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132246"/>
            <a:ext cx="101918" cy="65523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197769"/>
            <a:ext cx="101918" cy="65525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263294"/>
            <a:ext cx="101918" cy="65523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328817"/>
            <a:ext cx="101918" cy="65525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394342"/>
            <a:ext cx="101918" cy="65523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459865"/>
            <a:ext cx="101918" cy="65525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58" y="4060373"/>
            <a:ext cx="114618" cy="471366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066722"/>
            <a:ext cx="101918" cy="65524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132246"/>
            <a:ext cx="101918" cy="65523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197769"/>
            <a:ext cx="101918" cy="65525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263294"/>
            <a:ext cx="101918" cy="65523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328817"/>
            <a:ext cx="101918" cy="65525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394342"/>
            <a:ext cx="101918" cy="65523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459865"/>
            <a:ext cx="101918" cy="65525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0" y="4060373"/>
            <a:ext cx="114618" cy="47136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066722"/>
            <a:ext cx="101918" cy="65524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132246"/>
            <a:ext cx="101918" cy="65523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197769"/>
            <a:ext cx="101918" cy="65525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263294"/>
            <a:ext cx="101918" cy="65523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328817"/>
            <a:ext cx="101918" cy="65525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394342"/>
            <a:ext cx="101918" cy="65523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459865"/>
            <a:ext cx="101918" cy="65525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27" y="4060373"/>
            <a:ext cx="114618" cy="471366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35" y="4246229"/>
            <a:ext cx="186442" cy="9965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3137108" y="5245396"/>
            <a:ext cx="7058664" cy="457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70" spc="5" dirty="0">
                <a:latin typeface="Arial"/>
                <a:cs typeface="Arial"/>
              </a:rPr>
              <a:t>Объединяйте колонки функцией </a:t>
            </a:r>
            <a:r>
              <a:rPr sz="2970" b="1" spc="5" dirty="0">
                <a:solidFill>
                  <a:srgbClr val="78AAD6"/>
                </a:solidFill>
                <a:latin typeface="Arial"/>
                <a:cs typeface="Arial"/>
              </a:rPr>
              <a:t>unite()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210008"/>
            <a:ext cx="272232" cy="65524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275532"/>
            <a:ext cx="272232" cy="65524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341056"/>
            <a:ext cx="272232" cy="65524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406580"/>
            <a:ext cx="272232" cy="65523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472103"/>
            <a:ext cx="272232" cy="65525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537628"/>
            <a:ext cx="272232" cy="65523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603151"/>
            <a:ext cx="272232" cy="65525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8" y="5203659"/>
            <a:ext cx="284931" cy="471366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25" y="5389516"/>
            <a:ext cx="186442" cy="9965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210008"/>
            <a:ext cx="101918" cy="6552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275532"/>
            <a:ext cx="101918" cy="65524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341056"/>
            <a:ext cx="101918" cy="65524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406580"/>
            <a:ext cx="101918" cy="65523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472103"/>
            <a:ext cx="101918" cy="65525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537628"/>
            <a:ext cx="101918" cy="65523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603151"/>
            <a:ext cx="101918" cy="65525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47" y="5203659"/>
            <a:ext cx="114618" cy="471366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210008"/>
            <a:ext cx="101918" cy="65524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275532"/>
            <a:ext cx="101918" cy="65524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341056"/>
            <a:ext cx="101918" cy="65524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406580"/>
            <a:ext cx="101918" cy="65523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472103"/>
            <a:ext cx="101918" cy="65525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537628"/>
            <a:ext cx="101918" cy="65523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603151"/>
            <a:ext cx="101918" cy="6552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68" y="5203659"/>
            <a:ext cx="114618" cy="471366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210008"/>
            <a:ext cx="101918" cy="65524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275532"/>
            <a:ext cx="101918" cy="65524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341056"/>
            <a:ext cx="101918" cy="65524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406580"/>
            <a:ext cx="101918" cy="65523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472103"/>
            <a:ext cx="101918" cy="65525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537628"/>
            <a:ext cx="101918" cy="65523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603151"/>
            <a:ext cx="101918" cy="65525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16" y="5203659"/>
            <a:ext cx="114618" cy="4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80006" y="2648005"/>
            <a:ext cx="4405373" cy="15064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89" spc="5" dirty="0">
                <a:solidFill>
                  <a:srgbClr val="F0F0F0"/>
                </a:solidFill>
                <a:latin typeface="Arial"/>
                <a:cs typeface="Arial"/>
              </a:rPr>
              <a:t>gather()</a:t>
            </a:r>
            <a:endParaRPr sz="9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67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56" y="1511128"/>
            <a:ext cx="4091347" cy="5016148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99" y="1568580"/>
            <a:ext cx="3917675" cy="4838361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9" y="1562231"/>
            <a:ext cx="3930374" cy="4851060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184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025488" y="291787"/>
            <a:ext cx="6141425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Данные для примера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8" y="2604839"/>
            <a:ext cx="1803929" cy="2044676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52" y="3141428"/>
            <a:ext cx="1780377" cy="808078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54" y="2563163"/>
            <a:ext cx="5603307" cy="2206405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00" y="2628956"/>
            <a:ext cx="5416170" cy="2012809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01" y="2616257"/>
            <a:ext cx="5441568" cy="20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17307" y="499124"/>
            <a:ext cx="5805757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 данные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002484" y="1482873"/>
            <a:ext cx="8858515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Какие переменные вы видите в этом наборе данных</a:t>
            </a:r>
            <a:r>
              <a:rPr sz="274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125" y="2578160"/>
            <a:ext cx="3873228" cy="201330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362571" y="2738677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483324" y="2738677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54805" y="2738677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648303" y="324029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518191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483324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454805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641952" y="3748255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518191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483324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54805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641952" y="424987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54695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19827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91309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75" y="2571810"/>
            <a:ext cx="3885927" cy="20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125" y="2578160"/>
            <a:ext cx="3873228" cy="201330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362572" y="2738677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483324" y="2738677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54805" y="2738677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648303" y="324029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518191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483324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454805" y="324029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641952" y="3748255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518191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483324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54805" y="374825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641952" y="424987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54695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19827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91309" y="4249871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1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90" y="2571811"/>
            <a:ext cx="4052113" cy="203537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491574" y="4796504"/>
            <a:ext cx="1303242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solidFill>
                  <a:srgbClr val="005493"/>
                </a:solidFill>
                <a:latin typeface="Arial"/>
                <a:cs typeface="Arial"/>
              </a:rPr>
              <a:t>•  Country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49" y="2572110"/>
            <a:ext cx="2905401" cy="514802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91" y="2802604"/>
            <a:ext cx="2325405" cy="8889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89" y="2679423"/>
            <a:ext cx="335257" cy="335257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42" y="2679423"/>
            <a:ext cx="335257" cy="33525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487602" y="5226422"/>
            <a:ext cx="874920" cy="347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•  Year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00" y="3074395"/>
            <a:ext cx="2905864" cy="1540362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98" y="3195930"/>
            <a:ext cx="2681100" cy="1284594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28" y="4330561"/>
            <a:ext cx="152966" cy="88894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8" y="4207379"/>
            <a:ext cx="335256" cy="335257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69" y="4330561"/>
            <a:ext cx="152966" cy="88894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19" y="4207379"/>
            <a:ext cx="335256" cy="33525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487602" y="5633293"/>
            <a:ext cx="1056700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solidFill>
                  <a:srgbClr val="005493"/>
                </a:solidFill>
                <a:latin typeface="Arial"/>
                <a:cs typeface="Arial"/>
              </a:rPr>
              <a:t>•  Count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CF88A4D0-1A49-460C-845A-5FD17A5B5B04}"/>
              </a:ext>
            </a:extLst>
          </p:cNvPr>
          <p:cNvSpPr txBox="1"/>
          <p:nvPr/>
        </p:nvSpPr>
        <p:spPr>
          <a:xfrm>
            <a:off x="3517307" y="499124"/>
            <a:ext cx="5772221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 данные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3FEAD98D-9A70-4BF9-A652-FFEFD8D81933}"/>
              </a:ext>
            </a:extLst>
          </p:cNvPr>
          <p:cNvSpPr txBox="1"/>
          <p:nvPr/>
        </p:nvSpPr>
        <p:spPr>
          <a:xfrm>
            <a:off x="2002483" y="1482873"/>
            <a:ext cx="8858515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Какие переменные вы видите в этом наборе данных</a:t>
            </a:r>
            <a:r>
              <a:rPr sz="274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72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14712" y="570824"/>
            <a:ext cx="462081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3348" y="1805057"/>
            <a:ext cx="10157268" cy="8740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На листке бумаги</a:t>
            </a:r>
            <a:r>
              <a:rPr sz="2825" spc="5" dirty="0">
                <a:solidFill>
                  <a:srgbClr val="005493"/>
                </a:solidFill>
                <a:latin typeface="Arial"/>
                <a:cs typeface="Arial"/>
              </a:rPr>
              <a:t>,</a:t>
            </a:r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 перерисуйте</a:t>
            </a:r>
            <a:r>
              <a:rPr sz="282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эту таблицу таким образом,</a:t>
            </a:r>
            <a:endParaRPr sz="2800" dirty="0">
              <a:latin typeface="Arial"/>
              <a:cs typeface="Arial"/>
            </a:endParaRPr>
          </a:p>
          <a:p>
            <a:r>
              <a:rPr lang="ru-RU" sz="2855" spc="5" dirty="0">
                <a:solidFill>
                  <a:srgbClr val="005493"/>
                </a:solidFill>
                <a:latin typeface="Arial"/>
                <a:cs typeface="Arial"/>
              </a:rPr>
              <a:t>чтобы в ней было три колонки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r>
              <a:rPr sz="2855" i="1" spc="5" dirty="0">
                <a:solidFill>
                  <a:srgbClr val="005493"/>
                </a:solidFill>
                <a:latin typeface="Arial"/>
                <a:cs typeface="Arial"/>
              </a:rPr>
              <a:t>country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sz="2855" i="1" spc="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sz="2855" i="1" spc="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125" y="3352805"/>
            <a:ext cx="3873228" cy="201330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362571" y="3513322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483324" y="3513322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54805" y="3513322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648303" y="4014937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518191" y="4014937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483324" y="4014937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454805" y="4014937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641952" y="4522901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518191" y="452290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483324" y="452290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54805" y="452290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641952" y="502451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54695" y="502451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19827" y="502451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91309" y="502451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75" y="3346456"/>
            <a:ext cx="3885927" cy="20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2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5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6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8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9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240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1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2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4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9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1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44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2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2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2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0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1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2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3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4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245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6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7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4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52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3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2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3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244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5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46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7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36602" y="1365730"/>
            <a:ext cx="9942145" cy="383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8308" spc="5" dirty="0">
                <a:solidFill>
                  <a:srgbClr val="F3F3F3"/>
                </a:solidFill>
                <a:latin typeface="Arial"/>
                <a:cs typeface="Arial"/>
              </a:rPr>
              <a:t>Инструменты для</a:t>
            </a:r>
          </a:p>
          <a:p>
            <a:r>
              <a:rPr lang="ru-RU" sz="8308" spc="5" dirty="0">
                <a:solidFill>
                  <a:srgbClr val="F3F3F3"/>
                </a:solidFill>
                <a:latin typeface="Arial"/>
                <a:cs typeface="Arial"/>
              </a:rPr>
              <a:t>наведения порядка </a:t>
            </a:r>
          </a:p>
          <a:p>
            <a:pPr algn="ctr"/>
            <a:r>
              <a:rPr lang="ru-RU" sz="8308" spc="5" dirty="0">
                <a:solidFill>
                  <a:srgbClr val="F3F3F3"/>
                </a:solidFill>
                <a:latin typeface="Arial"/>
                <a:cs typeface="Arial"/>
              </a:rPr>
              <a:t>в данных</a:t>
            </a:r>
            <a:endParaRPr sz="8308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9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4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5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6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8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9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5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5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6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8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239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5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9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6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4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3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6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4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7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2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95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8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8" y="1111413"/>
            <a:ext cx="3326811" cy="53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9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37" y="1111413"/>
            <a:ext cx="3069398" cy="48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64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0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3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946" y="1103422"/>
            <a:ext cx="6089626" cy="48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0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0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37" y="1111413"/>
            <a:ext cx="3069398" cy="4853782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49" y="1537355"/>
            <a:ext cx="2173538" cy="1169325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5429297" y="1877487"/>
            <a:ext cx="1539204" cy="5269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424" spc="5" dirty="0">
                <a:solidFill>
                  <a:srgbClr val="FFFFFF"/>
                </a:solidFill>
                <a:latin typeface="Arial"/>
                <a:cs typeface="Arial"/>
              </a:rPr>
              <a:t>gather()</a:t>
            </a:r>
            <a:endParaRPr sz="3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557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1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9468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37" y="1111413"/>
            <a:ext cx="3069398" cy="4853782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78" y="919102"/>
            <a:ext cx="3284151" cy="2425038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9124738" y="560804"/>
            <a:ext cx="178575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solidFill>
                  <a:srgbClr val="0365C0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10115269" y="560804"/>
            <a:ext cx="178575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solidFill>
                  <a:srgbClr val="0365C0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968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7730" y="338334"/>
            <a:ext cx="11011989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94" spc="5" dirty="0">
                <a:latin typeface="Arial"/>
                <a:cs typeface="Arial"/>
              </a:rPr>
              <a:t>Инструменты для наведения порядка</a:t>
            </a:r>
            <a:endParaRPr sz="4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57640" y="1839706"/>
            <a:ext cx="8037521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Функциями проще всего пользоваться, когда они</a:t>
            </a:r>
            <a:r>
              <a:rPr sz="2715" spc="5" dirty="0"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55665" y="2503447"/>
            <a:ext cx="10447732" cy="1735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1. </a:t>
            </a:r>
            <a:r>
              <a:rPr lang="ru-RU" sz="3000" spc="5" dirty="0">
                <a:latin typeface="Arial"/>
                <a:cs typeface="Arial"/>
              </a:rPr>
              <a:t>Простые –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latin typeface="Arial"/>
                <a:cs typeface="Arial"/>
              </a:rPr>
              <a:t>делают только одно</a:t>
            </a:r>
            <a:r>
              <a:rPr sz="3000" spc="5" dirty="0">
                <a:latin typeface="Arial"/>
                <a:cs typeface="Arial"/>
              </a:rPr>
              <a:t>, </a:t>
            </a:r>
            <a:r>
              <a:rPr lang="ru-RU" sz="3000" spc="5" dirty="0">
                <a:latin typeface="Arial"/>
                <a:cs typeface="Arial"/>
              </a:rPr>
              <a:t>и делают это хорошо</a:t>
            </a:r>
            <a:endParaRPr sz="3000" dirty="0">
              <a:latin typeface="Arial"/>
              <a:cs typeface="Arial"/>
            </a:endParaRPr>
          </a:p>
          <a:p>
            <a:r>
              <a:rPr sz="2640" spc="5" dirty="0">
                <a:latin typeface="Arial"/>
                <a:cs typeface="Arial"/>
              </a:rPr>
              <a:t>2. </a:t>
            </a:r>
            <a:r>
              <a:rPr lang="ru-RU" sz="2640" spc="5" dirty="0">
                <a:latin typeface="Arial"/>
                <a:cs typeface="Arial"/>
              </a:rPr>
              <a:t>Компонуемые</a:t>
            </a:r>
            <a:r>
              <a:rPr sz="2640" spc="5" dirty="0">
                <a:latin typeface="Arial"/>
                <a:cs typeface="Arial"/>
              </a:rPr>
              <a:t> </a:t>
            </a:r>
            <a:r>
              <a:rPr lang="ru-RU" sz="2640" spc="5" dirty="0">
                <a:latin typeface="Arial"/>
                <a:cs typeface="Arial"/>
              </a:rPr>
              <a:t>–</a:t>
            </a:r>
            <a:r>
              <a:rPr sz="2640" spc="5" dirty="0">
                <a:latin typeface="Arial"/>
                <a:cs typeface="Arial"/>
              </a:rPr>
              <a:t> </a:t>
            </a:r>
            <a:r>
              <a:rPr lang="ru-RU" sz="2640" spc="5" dirty="0">
                <a:latin typeface="Arial"/>
                <a:cs typeface="Arial"/>
              </a:rPr>
              <a:t>легко сочетаются с другими функциями для </a:t>
            </a:r>
            <a:br>
              <a:rPr lang="ru-RU" sz="2640" spc="5" dirty="0">
                <a:latin typeface="Arial"/>
                <a:cs typeface="Arial"/>
              </a:rPr>
            </a:br>
            <a:r>
              <a:rPr lang="ru-RU" sz="2640" spc="5" dirty="0">
                <a:latin typeface="Arial"/>
                <a:cs typeface="Arial"/>
              </a:rPr>
              <a:t>сложных операций в несколько шагов</a:t>
            </a:r>
          </a:p>
          <a:p>
            <a:r>
              <a:rPr sz="3000" spc="5" dirty="0">
                <a:latin typeface="Arial"/>
                <a:cs typeface="Arial"/>
              </a:rPr>
              <a:t>3. </a:t>
            </a:r>
            <a:r>
              <a:rPr lang="ru-RU" sz="3000" spc="5" dirty="0">
                <a:latin typeface="Arial"/>
                <a:cs typeface="Arial"/>
              </a:rPr>
              <a:t>Умными –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latin typeface="Arial"/>
                <a:cs typeface="Arial"/>
              </a:rPr>
              <a:t>они могут использовать</a:t>
            </a:r>
            <a:r>
              <a:rPr sz="3000" spc="5" dirty="0">
                <a:latin typeface="Arial"/>
                <a:cs typeface="Arial"/>
              </a:rPr>
              <a:t> R </a:t>
            </a:r>
            <a:r>
              <a:rPr lang="ru-RU" sz="3000" spc="5" dirty="0">
                <a:latin typeface="Arial"/>
                <a:cs typeface="Arial"/>
              </a:rPr>
              <a:t>объекты на входе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74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2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511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82183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37" y="1111413"/>
            <a:ext cx="3069398" cy="4853782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8966000" y="564770"/>
            <a:ext cx="2822889" cy="368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95" spc="5" dirty="0">
                <a:solidFill>
                  <a:srgbClr val="0365C0"/>
                </a:solidFill>
                <a:latin typeface="Arial"/>
                <a:cs typeface="Arial"/>
              </a:rPr>
              <a:t>key </a:t>
            </a:r>
            <a:r>
              <a:rPr sz="1695" spc="5" dirty="0">
                <a:solidFill>
                  <a:srgbClr val="0365C0"/>
                </a:solidFill>
                <a:latin typeface="Arial"/>
                <a:cs typeface="Arial"/>
              </a:rPr>
              <a:t>(former column names)</a:t>
            </a:r>
            <a:endParaRPr sz="1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757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3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" y="1117762"/>
            <a:ext cx="3873228" cy="201330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16357" y="1278280"/>
            <a:ext cx="16639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    2011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7108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08590" y="1278279"/>
            <a:ext cx="50911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2087" y="17798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1976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7108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08590" y="17798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5737" y="228785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71976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37108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08590" y="228785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5737" y="2789473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08480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3612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45094" y="2789473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1" y="1111413"/>
            <a:ext cx="3885927" cy="2026004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7" y="1117763"/>
            <a:ext cx="3056701" cy="484108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778632" y="1265580"/>
            <a:ext cx="8893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97747" y="1265580"/>
            <a:ext cx="49468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185113" y="1265580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064363" y="1748146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91397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00976" y="174814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58012" y="2237062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991397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00976" y="2237062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5800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058012" y="271962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991397" y="2719629"/>
            <a:ext cx="498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937481" y="2719629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15000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64363" y="3202194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985048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000976" y="320219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6900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058012" y="3684760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8985048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10000976" y="3684760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6000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58012" y="4173676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985048" y="4173676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2012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937481" y="4173676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14000</a:t>
            </a:r>
            <a:endParaRPr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8064363" y="4656242"/>
            <a:ext cx="302647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8985048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10000976" y="4656243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7000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8058012" y="5138808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8985048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10000976" y="5138808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6200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8058012" y="5621374"/>
            <a:ext cx="315471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985048" y="5621374"/>
            <a:ext cx="5155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937481" y="5621374"/>
            <a:ext cx="6444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13000</a:t>
            </a:r>
            <a:endParaRPr>
              <a:latin typeface="Arial"/>
              <a:cs typeface="Arial"/>
            </a:endParaRPr>
          </a:p>
        </p:txBody>
      </p:sp>
      <p:pic>
        <p:nvPicPr>
          <p:cNvPr id="3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37" y="1111413"/>
            <a:ext cx="3069398" cy="4853782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8965999" y="564770"/>
            <a:ext cx="486030" cy="3731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25" spc="5" dirty="0">
                <a:solidFill>
                  <a:srgbClr val="A6AAA9"/>
                </a:solidFill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9835888" y="564770"/>
            <a:ext cx="2135200" cy="3731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25" spc="5" dirty="0">
                <a:solidFill>
                  <a:srgbClr val="0365C0"/>
                </a:solidFill>
                <a:latin typeface="Arial"/>
                <a:cs typeface="Arial"/>
              </a:rPr>
              <a:t>value </a:t>
            </a:r>
            <a:r>
              <a:rPr sz="1725" spc="5" dirty="0">
                <a:solidFill>
                  <a:srgbClr val="0365C0"/>
                </a:solidFill>
                <a:latin typeface="Arial"/>
                <a:cs typeface="Arial"/>
              </a:rPr>
              <a:t>(former cells)</a:t>
            </a:r>
            <a:endParaRPr sz="1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583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" y="481"/>
            <a:ext cx="12191144" cy="6857519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035625" y="232000"/>
            <a:ext cx="2202847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gather()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3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" y="1355695"/>
            <a:ext cx="9690992" cy="808544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30" y="1352521"/>
            <a:ext cx="969733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71932" y="1596932"/>
            <a:ext cx="724781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cases  </a:t>
            </a:r>
            <a:r>
              <a:rPr sz="2350" spc="5" dirty="0">
                <a:latin typeface="Arial"/>
                <a:cs typeface="Arial"/>
              </a:rPr>
              <a:t>%&gt;%  gather(key  =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"year"</a:t>
            </a:r>
            <a:r>
              <a:rPr sz="2350" spc="5" dirty="0">
                <a:latin typeface="Arial"/>
                <a:cs typeface="Arial"/>
              </a:rPr>
              <a:t>,  value  =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"n"</a:t>
            </a:r>
            <a:r>
              <a:rPr sz="2350" spc="5" dirty="0">
                <a:latin typeface="Arial"/>
                <a:cs typeface="Arial"/>
              </a:rPr>
              <a:t>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2:4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33" y="1995122"/>
            <a:ext cx="2095353" cy="269546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501539" y="2716011"/>
            <a:ext cx="1806905" cy="1829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Имя новой </a:t>
            </a:r>
          </a:p>
          <a:p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создаваемой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колонки с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группирующими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значениями</a:t>
            </a:r>
            <a:r>
              <a:rPr lang="ru-RU" sz="1698" b="1" dirty="0">
                <a:latin typeface="Arial"/>
                <a:cs typeface="Arial"/>
              </a:rPr>
              <a:t> </a:t>
            </a:r>
            <a:br>
              <a:rPr lang="ru-RU" sz="1698" b="1" dirty="0">
                <a:latin typeface="Arial"/>
                <a:cs typeface="Arial"/>
              </a:rPr>
            </a:br>
            <a:r>
              <a:rPr sz="1698" b="1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строковое</a:t>
            </a:r>
          </a:p>
          <a:p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значение</a:t>
            </a:r>
            <a:r>
              <a:rPr sz="1698" b="1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698" b="1" dirty="0">
              <a:latin typeface="Arial"/>
              <a:cs typeface="Arial"/>
            </a:endParaRPr>
          </a:p>
        </p:txBody>
      </p:sp>
      <p:pic>
        <p:nvPicPr>
          <p:cNvPr id="3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9" y="2037611"/>
            <a:ext cx="2380582" cy="163624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281317" y="2793553"/>
            <a:ext cx="2000676" cy="597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Таблица для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трансформации</a:t>
            </a:r>
            <a:endParaRPr sz="2426" dirty="0">
              <a:latin typeface="Arial"/>
              <a:cs typeface="Arial"/>
            </a:endParaRPr>
          </a:p>
        </p:txBody>
      </p:sp>
      <p:pic>
        <p:nvPicPr>
          <p:cNvPr id="3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79" y="1939562"/>
            <a:ext cx="2380287" cy="271183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563351" y="2668912"/>
            <a:ext cx="1621021" cy="17912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Имя новой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создаваемой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колонки со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значениями</a:t>
            </a:r>
            <a:endParaRPr sz="1940" dirty="0">
              <a:latin typeface="Arial"/>
              <a:cs typeface="Arial"/>
            </a:endParaRPr>
          </a:p>
          <a:p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строковое 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значение</a:t>
            </a:r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40" dirty="0">
              <a:latin typeface="Arial"/>
              <a:cs typeface="Arial"/>
            </a:endParaRPr>
          </a:p>
        </p:txBody>
      </p:sp>
      <p:pic>
        <p:nvPicPr>
          <p:cNvPr id="3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66" y="2049438"/>
            <a:ext cx="1991293" cy="321163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93732" y="2710413"/>
            <a:ext cx="1737602" cy="2351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792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Числовые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индексы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колонок, </a:t>
            </a:r>
          </a:p>
          <a:p>
            <a:pPr marL="177792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которые будут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свернуты в колонку</a:t>
            </a:r>
          </a:p>
          <a:p>
            <a:pPr marL="177792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 значениями</a:t>
            </a:r>
            <a:endParaRPr sz="1698" dirty="0">
              <a:latin typeface="Arial"/>
              <a:cs typeface="Arial"/>
            </a:endParaRPr>
          </a:p>
          <a:p>
            <a:pPr marL="57147"/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или их имена</a:t>
            </a:r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69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99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035625" y="232000"/>
            <a:ext cx="2202847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gather()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3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" y="1355695"/>
            <a:ext cx="9690992" cy="808544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30" y="1352521"/>
            <a:ext cx="969733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71932" y="1596932"/>
            <a:ext cx="485613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cases  %&gt;%  gather("year","n",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2:4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28" y="1982790"/>
            <a:ext cx="2334814" cy="163520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211394" y="2636025"/>
            <a:ext cx="1653658" cy="6955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Численные</a:t>
            </a:r>
          </a:p>
          <a:p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индексы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1" y="4057606"/>
            <a:ext cx="9822761" cy="280015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683279" y="3908455"/>
            <a:ext cx="207429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2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04030" y="3908455"/>
            <a:ext cx="207429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3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24782" y="3908455"/>
            <a:ext cx="207429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4</a:t>
            </a:r>
            <a:endParaRPr sz="2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996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035625" y="232000"/>
            <a:ext cx="2202847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gather()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" y="1355695"/>
            <a:ext cx="9690992" cy="808544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30" y="1352521"/>
            <a:ext cx="969733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71932" y="1596932"/>
            <a:ext cx="759156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cases  %&gt;%  gather("year","n",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"2011"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"2012"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"2013"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1" y="4057606"/>
            <a:ext cx="9822761" cy="280015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365802" y="3908455"/>
            <a:ext cx="829714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2011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92902" y="3908455"/>
            <a:ext cx="829714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2012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632702" y="3908455"/>
            <a:ext cx="829714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b="1" spc="5" dirty="0">
                <a:solidFill>
                  <a:srgbClr val="0365C0"/>
                </a:solidFill>
                <a:latin typeface="Arial"/>
                <a:cs typeface="Arial"/>
              </a:rPr>
              <a:t>2013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25" y="2026146"/>
            <a:ext cx="1692747" cy="160147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62747" y="2841443"/>
            <a:ext cx="910506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05" b="1" spc="5" dirty="0">
                <a:solidFill>
                  <a:srgbClr val="FFFFFF"/>
                </a:solidFill>
                <a:latin typeface="Arial"/>
                <a:cs typeface="Arial"/>
              </a:rPr>
              <a:t>имена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535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035625" y="232000"/>
            <a:ext cx="2202847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gather()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3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" y="1355695"/>
            <a:ext cx="9690992" cy="808544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30" y="1352521"/>
            <a:ext cx="969733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71931" y="1596932"/>
            <a:ext cx="559832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cases  %&gt;%  gather("year","n",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-Country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1" y="4057606"/>
            <a:ext cx="9822761" cy="280015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762594" y="3908455"/>
            <a:ext cx="7161576" cy="4278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не</a:t>
            </a:r>
            <a:r>
              <a:rPr lang="en-CA" sz="278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«</a:t>
            </a:r>
            <a:r>
              <a:rPr lang="en-CA" sz="2780" b="1" spc="5" dirty="0">
                <a:solidFill>
                  <a:srgbClr val="0365C0"/>
                </a:solidFill>
                <a:latin typeface="Arial"/>
                <a:cs typeface="Arial"/>
              </a:rPr>
              <a:t>Country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»</a:t>
            </a:r>
            <a:r>
              <a:rPr lang="en-CA" sz="278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не «</a:t>
            </a:r>
            <a:r>
              <a:rPr sz="2780" b="1" spc="5" dirty="0">
                <a:solidFill>
                  <a:srgbClr val="0365C0"/>
                </a:solidFill>
                <a:latin typeface="Arial"/>
                <a:cs typeface="Arial"/>
              </a:rPr>
              <a:t>Country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»</a:t>
            </a:r>
            <a:r>
              <a:rPr lang="en-CA" sz="278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не</a:t>
            </a:r>
            <a:r>
              <a:rPr sz="278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«</a:t>
            </a:r>
            <a:r>
              <a:rPr sz="2780" b="1" spc="5" dirty="0">
                <a:solidFill>
                  <a:srgbClr val="0365C0"/>
                </a:solidFill>
                <a:latin typeface="Arial"/>
                <a:cs typeface="Arial"/>
              </a:rPr>
              <a:t>Country</a:t>
            </a:r>
            <a:r>
              <a:rPr lang="ru-RU" sz="2780" b="1" spc="5" dirty="0">
                <a:solidFill>
                  <a:srgbClr val="0365C0"/>
                </a:solidFill>
                <a:latin typeface="Arial"/>
                <a:cs typeface="Arial"/>
              </a:rPr>
              <a:t>»</a:t>
            </a:r>
            <a:r>
              <a:rPr lang="en-CA" sz="278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3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36" y="1992413"/>
            <a:ext cx="1692754" cy="163520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34131" y="2570475"/>
            <a:ext cx="1409681" cy="85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b="1" spc="5" dirty="0">
                <a:solidFill>
                  <a:srgbClr val="FFFFFF"/>
                </a:solidFill>
                <a:latin typeface="Arial"/>
                <a:cs typeface="Arial"/>
              </a:rPr>
              <a:t>Все </a:t>
            </a:r>
            <a:br>
              <a:rPr lang="ru-RU" sz="266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668" b="1" spc="5" dirty="0">
                <a:solidFill>
                  <a:srgbClr val="FFFFFF"/>
                </a:solidFill>
                <a:latin typeface="Arial"/>
                <a:cs typeface="Arial"/>
              </a:rPr>
              <a:t>кроме</a:t>
            </a:r>
            <a:r>
              <a:rPr sz="2911" b="1" spc="5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91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775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8083" y="552628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71954" y="1814308"/>
            <a:ext cx="9550371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Используя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gather()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переформатируйте таблицу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table4a </a:t>
            </a:r>
            <a:b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в таблицу с тремя колонками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3000" i="1" spc="5" dirty="0">
                <a:solidFill>
                  <a:srgbClr val="005493"/>
                </a:solidFill>
                <a:latin typeface="Arial"/>
                <a:cs typeface="Arial"/>
              </a:rPr>
              <a:t>country, year,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</a:t>
            </a:r>
            <a:r>
              <a:rPr sz="3000" i="1" spc="5" dirty="0">
                <a:solidFill>
                  <a:srgbClr val="005493"/>
                </a:solidFill>
                <a:latin typeface="Arial"/>
                <a:cs typeface="Arial"/>
              </a:rPr>
              <a:t> cases.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56" y="2825793"/>
            <a:ext cx="8863978" cy="25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1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1" y="1593979"/>
            <a:ext cx="9791013" cy="4012919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30" y="2014920"/>
            <a:ext cx="1283339" cy="659962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8" y="378040"/>
            <a:ext cx="10240485" cy="1082638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2" y="374864"/>
            <a:ext cx="10246834" cy="108898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98901" y="479411"/>
            <a:ext cx="187839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table4a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98901" y="974676"/>
            <a:ext cx="574227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gather(key  =  "year",  value  =  "n",  2:3)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542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40" y="1562231"/>
            <a:ext cx="9854508" cy="4089113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8" y="378040"/>
            <a:ext cx="10240485" cy="1082638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2" y="374864"/>
            <a:ext cx="10246834" cy="108898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98901" y="479411"/>
            <a:ext cx="187839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table4a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98900" y="974676"/>
            <a:ext cx="832567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gather(key  =  "year",  value  =  "n",  2:3,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convert  =  TRUE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647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1112" y="2648005"/>
            <a:ext cx="4576894" cy="1471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64" spc="5" dirty="0">
                <a:solidFill>
                  <a:srgbClr val="F0F0F0"/>
                </a:solidFill>
                <a:latin typeface="Arial"/>
                <a:cs typeface="Arial"/>
              </a:rPr>
              <a:t>spread()</a:t>
            </a:r>
            <a:endParaRPr sz="9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97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05272" y="994898"/>
            <a:ext cx="11093230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75" b="1" spc="5" dirty="0">
                <a:latin typeface="Arial"/>
                <a:cs typeface="Arial"/>
              </a:rPr>
              <a:t>1. </a:t>
            </a:r>
            <a:r>
              <a:rPr lang="ru-RU" sz="3275" b="1" spc="5" dirty="0">
                <a:latin typeface="Arial"/>
                <a:cs typeface="Arial"/>
              </a:rPr>
              <a:t>Простые</a:t>
            </a:r>
            <a:r>
              <a:rPr lang="ru-RU" sz="3275" spc="5" dirty="0">
                <a:latin typeface="Arial"/>
                <a:cs typeface="Arial"/>
              </a:rPr>
              <a:t> – делают только одно, и делают это хорошо</a:t>
            </a:r>
            <a:endParaRPr sz="32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108480" y="2030193"/>
            <a:ext cx="9290685" cy="27492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91B473"/>
                </a:solidFill>
                <a:latin typeface="Arial"/>
                <a:cs typeface="Arial"/>
              </a:rPr>
              <a:t>filter()</a:t>
            </a:r>
            <a:r>
              <a:rPr sz="3000" spc="5" dirty="0">
                <a:latin typeface="Arial"/>
                <a:cs typeface="Arial"/>
              </a:rPr>
              <a:t> - </a:t>
            </a:r>
            <a:r>
              <a:rPr lang="ru-RU" sz="3000" spc="5" dirty="0">
                <a:latin typeface="Arial"/>
                <a:cs typeface="Arial"/>
              </a:rPr>
              <a:t>выбирает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8DB06D"/>
                </a:solidFill>
                <a:latin typeface="Arial"/>
                <a:cs typeface="Arial"/>
              </a:rPr>
              <a:t>строки</a:t>
            </a:r>
            <a:endParaRPr sz="3000" dirty="0">
              <a:latin typeface="Arial"/>
              <a:cs typeface="Arial"/>
            </a:endParaRPr>
          </a:p>
          <a:p>
            <a:r>
              <a:rPr sz="3000" spc="5" dirty="0">
                <a:solidFill>
                  <a:srgbClr val="91B473"/>
                </a:solidFill>
                <a:latin typeface="Arial"/>
                <a:cs typeface="Arial"/>
              </a:rPr>
              <a:t>arrange()</a:t>
            </a:r>
            <a:r>
              <a:rPr sz="3000" spc="5" dirty="0">
                <a:latin typeface="Arial"/>
                <a:cs typeface="Arial"/>
              </a:rPr>
              <a:t> - </a:t>
            </a:r>
            <a:r>
              <a:rPr lang="ru-RU" sz="3000" spc="5" dirty="0">
                <a:latin typeface="Arial"/>
                <a:cs typeface="Arial"/>
              </a:rPr>
              <a:t>сортирует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8DB06D"/>
                </a:solidFill>
                <a:latin typeface="Arial"/>
                <a:cs typeface="Arial"/>
              </a:rPr>
              <a:t>строки</a:t>
            </a:r>
            <a:endParaRPr sz="3000" dirty="0">
              <a:latin typeface="Arial"/>
              <a:cs typeface="Arial"/>
            </a:endParaRPr>
          </a:p>
          <a:p>
            <a:r>
              <a:rPr sz="3000" spc="5" dirty="0">
                <a:solidFill>
                  <a:srgbClr val="91B473"/>
                </a:solidFill>
                <a:latin typeface="Arial"/>
                <a:cs typeface="Arial"/>
              </a:rPr>
              <a:t>group_by()</a:t>
            </a:r>
            <a:r>
              <a:rPr sz="3000" spc="5" dirty="0">
                <a:latin typeface="Arial"/>
                <a:cs typeface="Arial"/>
              </a:rPr>
              <a:t> - </a:t>
            </a:r>
            <a:r>
              <a:rPr lang="ru-RU" sz="3000" spc="5" dirty="0">
                <a:latin typeface="Arial"/>
                <a:cs typeface="Arial"/>
              </a:rPr>
              <a:t>группирует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8DB06D"/>
                </a:solidFill>
                <a:latin typeface="Arial"/>
                <a:cs typeface="Arial"/>
              </a:rPr>
              <a:t>строки</a:t>
            </a:r>
            <a:endParaRPr sz="3000" dirty="0">
              <a:latin typeface="Arial"/>
              <a:cs typeface="Arial"/>
            </a:endParaRPr>
          </a:p>
          <a:p>
            <a:r>
              <a:rPr sz="3000" spc="5" dirty="0">
                <a:solidFill>
                  <a:srgbClr val="78AAD6"/>
                </a:solidFill>
                <a:latin typeface="Arial"/>
                <a:cs typeface="Arial"/>
              </a:rPr>
              <a:t>select()</a:t>
            </a:r>
            <a:r>
              <a:rPr sz="3000" spc="5" dirty="0">
                <a:latin typeface="Arial"/>
                <a:cs typeface="Arial"/>
              </a:rPr>
              <a:t> - </a:t>
            </a:r>
            <a:r>
              <a:rPr lang="ru-RU" sz="3000" spc="5" dirty="0">
                <a:latin typeface="Arial"/>
                <a:cs typeface="Arial"/>
              </a:rPr>
              <a:t>выбирает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78AAD6"/>
                </a:solidFill>
                <a:latin typeface="Arial"/>
                <a:cs typeface="Arial"/>
              </a:rPr>
              <a:t>колонки/переменные</a:t>
            </a:r>
            <a:endParaRPr sz="3000" dirty="0">
              <a:latin typeface="Arial"/>
              <a:cs typeface="Arial"/>
            </a:endParaRPr>
          </a:p>
          <a:p>
            <a:r>
              <a:rPr sz="3000" spc="5" dirty="0">
                <a:solidFill>
                  <a:srgbClr val="78AAD6"/>
                </a:solidFill>
                <a:latin typeface="Arial"/>
                <a:cs typeface="Arial"/>
              </a:rPr>
              <a:t>mutate()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latin typeface="Arial"/>
                <a:cs typeface="Arial"/>
              </a:rPr>
              <a:t>–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latin typeface="Arial"/>
                <a:cs typeface="Arial"/>
              </a:rPr>
              <a:t>создает новые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78AAD6"/>
                </a:solidFill>
                <a:latin typeface="Arial"/>
                <a:cs typeface="Arial"/>
              </a:rPr>
              <a:t>колонки/переменные</a:t>
            </a:r>
            <a:endParaRPr sz="3000" dirty="0">
              <a:latin typeface="Arial"/>
              <a:cs typeface="Arial"/>
            </a:endParaRPr>
          </a:p>
          <a:p>
            <a:r>
              <a:rPr sz="2865" spc="5" dirty="0">
                <a:solidFill>
                  <a:srgbClr val="78AAD6"/>
                </a:solidFill>
                <a:latin typeface="Arial"/>
                <a:cs typeface="Arial"/>
              </a:rPr>
              <a:t>summarise()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–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делает сводки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solidFill>
                  <a:srgbClr val="78AAD6"/>
                </a:solidFill>
                <a:latin typeface="Arial"/>
                <a:cs typeface="Arial"/>
              </a:rPr>
              <a:t>колонок </a:t>
            </a:r>
            <a:r>
              <a:rPr sz="2865" spc="5" dirty="0">
                <a:latin typeface="Arial"/>
                <a:cs typeface="Arial"/>
              </a:rPr>
              <a:t>/ </a:t>
            </a:r>
            <a:r>
              <a:rPr lang="ru-RU" sz="2865" spc="5" dirty="0">
                <a:latin typeface="Arial"/>
                <a:cs typeface="Arial"/>
              </a:rPr>
              <a:t>создает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solidFill>
                  <a:srgbClr val="85A965"/>
                </a:solidFill>
                <a:latin typeface="Arial"/>
                <a:cs typeface="Arial"/>
              </a:rPr>
              <a:t>строки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70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56" y="1511128"/>
            <a:ext cx="4091347" cy="5016148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99" y="1568580"/>
            <a:ext cx="3917675" cy="4838361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9" y="1562231"/>
            <a:ext cx="3930374" cy="4851060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88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527656" y="331706"/>
            <a:ext cx="6141425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Данные для примера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3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51" y="2636989"/>
            <a:ext cx="1255411" cy="297855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52" y="3985919"/>
            <a:ext cx="1780377" cy="1198347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98" y="2587079"/>
            <a:ext cx="6229110" cy="3143625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" t="35850" r="20823" b="16435"/>
          <a:stretch/>
        </p:blipFill>
        <p:spPr>
          <a:xfrm>
            <a:off x="4049298" y="2458638"/>
            <a:ext cx="6297815" cy="3272066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42" y="2637877"/>
            <a:ext cx="6064022" cy="29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22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71" y="2368625"/>
            <a:ext cx="3442722" cy="29826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775293" y="2541841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59474" y="2440248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949961" y="2662482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042097" y="2668388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483750" y="2668386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489563" y="3011708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911864" y="301170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162725" y="301170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9563" y="3418079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99164" y="3418079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162725" y="3418079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91156" y="3830800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911864" y="383080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162725" y="383080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591156" y="4237172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99164" y="423717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162725" y="423717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629253" y="4643543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911864" y="464354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099230" y="4643543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629253" y="505626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899164" y="5056264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162725" y="505626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21" y="2362275"/>
            <a:ext cx="3455420" cy="2995303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800B2A0A-F91C-4036-8B08-CDC99E644578}"/>
              </a:ext>
            </a:extLst>
          </p:cNvPr>
          <p:cNvSpPr txBox="1"/>
          <p:nvPr/>
        </p:nvSpPr>
        <p:spPr>
          <a:xfrm>
            <a:off x="3517307" y="499124"/>
            <a:ext cx="5772221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 данные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FD3E28DA-E7E3-4F94-9B46-BBBB8DA0463E}"/>
              </a:ext>
            </a:extLst>
          </p:cNvPr>
          <p:cNvSpPr txBox="1"/>
          <p:nvPr/>
        </p:nvSpPr>
        <p:spPr>
          <a:xfrm>
            <a:off x="2002484" y="1482873"/>
            <a:ext cx="8858515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Какие переменные вы видите в этом наборе данных</a:t>
            </a:r>
            <a:r>
              <a:rPr sz="274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636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71" y="2368625"/>
            <a:ext cx="3442722" cy="29826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775293" y="2541841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59474" y="2440248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949961" y="2662482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042097" y="2668388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483750" y="2668386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489563" y="3011708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911864" y="301170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162725" y="301170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9563" y="3418079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99164" y="3418079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162725" y="3418079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91156" y="3830800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911864" y="383080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162725" y="383080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591156" y="4237172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99164" y="423717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162725" y="423717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629253" y="4643543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911864" y="464354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099230" y="4643543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629253" y="505626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899164" y="5056264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162725" y="505626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73" y="2358140"/>
            <a:ext cx="4044768" cy="2999438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4135030" y="5500693"/>
            <a:ext cx="778739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solidFill>
                  <a:srgbClr val="005493"/>
                </a:solidFill>
                <a:latin typeface="Arial"/>
                <a:cs typeface="Arial"/>
              </a:rPr>
              <a:t>•  City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70" y="2891503"/>
            <a:ext cx="1052527" cy="410776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71" y="3710595"/>
            <a:ext cx="1051226" cy="410776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08" y="4529688"/>
            <a:ext cx="1051689" cy="410777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4135031" y="5905818"/>
            <a:ext cx="5002075" cy="6940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•  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Количество больших</a:t>
            </a:r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(</a:t>
            </a:r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large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) частиц</a:t>
            </a:r>
            <a:endParaRPr sz="2250" dirty="0">
              <a:latin typeface="Arial"/>
              <a:cs typeface="Arial"/>
            </a:endParaRPr>
          </a:p>
          <a:p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•  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Количество малых (</a:t>
            </a:r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small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)</a:t>
            </a:r>
            <a:r>
              <a:rPr sz="225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255" spc="5" dirty="0">
                <a:solidFill>
                  <a:srgbClr val="005493"/>
                </a:solidFill>
                <a:latin typeface="Arial"/>
                <a:cs typeface="Arial"/>
              </a:rPr>
              <a:t>частиц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4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08" y="3297874"/>
            <a:ext cx="1051689" cy="417126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24" y="4123316"/>
            <a:ext cx="1058273" cy="410776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24" y="4936059"/>
            <a:ext cx="1058273" cy="410776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36240" r="67632" b="19680"/>
          <a:stretch/>
        </p:blipFill>
        <p:spPr>
          <a:xfrm>
            <a:off x="6632257" y="2358141"/>
            <a:ext cx="964382" cy="2698123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7" t="29600" r="13360" b="21397"/>
          <a:stretch/>
        </p:blipFill>
        <p:spPr>
          <a:xfrm>
            <a:off x="7162726" y="2358140"/>
            <a:ext cx="915597" cy="2999438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9CFF43C9-9FBC-43AB-A270-278DEE9C050A}"/>
              </a:ext>
            </a:extLst>
          </p:cNvPr>
          <p:cNvSpPr txBox="1"/>
          <p:nvPr/>
        </p:nvSpPr>
        <p:spPr>
          <a:xfrm>
            <a:off x="3517307" y="499124"/>
            <a:ext cx="5772221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 данные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EF9136C2-5F9A-4B8F-B921-1B1613947CA7}"/>
              </a:ext>
            </a:extLst>
          </p:cNvPr>
          <p:cNvSpPr txBox="1"/>
          <p:nvPr/>
        </p:nvSpPr>
        <p:spPr>
          <a:xfrm>
            <a:off x="2002484" y="1482873"/>
            <a:ext cx="8858515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Какие переменные вы видите в этом наборе данных</a:t>
            </a:r>
            <a:r>
              <a:rPr sz="274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945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62594" y="3352139"/>
            <a:ext cx="456215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949960" y="3352139"/>
            <a:ext cx="496290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8898" y="3352139"/>
            <a:ext cx="944810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b="1" spc="5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70515" y="3822006"/>
            <a:ext cx="1093569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60" spc="5" dirty="0">
                <a:latin typeface="Arial"/>
                <a:cs typeface="Arial"/>
              </a:rPr>
              <a:t>New York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892815" y="3822006"/>
            <a:ext cx="58669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large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156376" y="3822006"/>
            <a:ext cx="29302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23</a:t>
            </a:r>
            <a:endParaRPr sz="20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470515" y="4228377"/>
            <a:ext cx="1093569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60" spc="5" dirty="0">
                <a:latin typeface="Arial"/>
                <a:cs typeface="Arial"/>
              </a:rPr>
              <a:t>New York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873766" y="4228377"/>
            <a:ext cx="615553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small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156376" y="4228377"/>
            <a:ext cx="29302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14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59408" y="4634749"/>
            <a:ext cx="879087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spc="5" dirty="0">
                <a:latin typeface="Arial"/>
                <a:cs typeface="Arial"/>
              </a:rPr>
              <a:t>London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892815" y="4634748"/>
            <a:ext cx="58669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large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156376" y="4634748"/>
            <a:ext cx="29302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22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559408" y="5047470"/>
            <a:ext cx="879087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spc="5" dirty="0">
                <a:latin typeface="Arial"/>
                <a:cs typeface="Arial"/>
              </a:rPr>
              <a:t>London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73766" y="5047470"/>
            <a:ext cx="615553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small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156376" y="5047470"/>
            <a:ext cx="29302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16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603855" y="5453842"/>
            <a:ext cx="789960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spc="5" dirty="0">
                <a:latin typeface="Arial"/>
                <a:cs typeface="Arial"/>
              </a:rPr>
              <a:t>Beijing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892815" y="5453841"/>
            <a:ext cx="58669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large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92880" y="5453842"/>
            <a:ext cx="439544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spc="5" dirty="0">
                <a:latin typeface="Arial"/>
                <a:cs typeface="Arial"/>
              </a:rPr>
              <a:t>121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603855" y="5860213"/>
            <a:ext cx="789960" cy="313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35" spc="5" dirty="0">
                <a:latin typeface="Arial"/>
                <a:cs typeface="Arial"/>
              </a:rPr>
              <a:t>Beijing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873766" y="5860212"/>
            <a:ext cx="615553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small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156376" y="5860212"/>
            <a:ext cx="29302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56</a:t>
            </a:r>
            <a:endParaRPr sz="2050">
              <a:latin typeface="Arial"/>
              <a:cs typeface="Arial"/>
            </a:endParaRPr>
          </a:p>
        </p:txBody>
      </p:sp>
      <p:pic>
        <p:nvPicPr>
          <p:cNvPr id="4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72" y="3200416"/>
            <a:ext cx="3493517" cy="30334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  <p:sp>
        <p:nvSpPr>
          <p:cNvPr id="30" name="text 1">
            <a:extLst>
              <a:ext uri="{FF2B5EF4-FFF2-40B4-BE49-F238E27FC236}">
                <a16:creationId xmlns:a16="http://schemas.microsoft.com/office/drawing/2014/main" id="{DB074C88-DC2A-48F1-AF9E-76EC5AC42CE2}"/>
              </a:ext>
            </a:extLst>
          </p:cNvPr>
          <p:cNvSpPr txBox="1"/>
          <p:nvPr/>
        </p:nvSpPr>
        <p:spPr>
          <a:xfrm>
            <a:off x="3714712" y="570824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8CAD5679-1093-44E4-B28E-D63441AC8A59}"/>
              </a:ext>
            </a:extLst>
          </p:cNvPr>
          <p:cNvSpPr txBox="1"/>
          <p:nvPr/>
        </p:nvSpPr>
        <p:spPr>
          <a:xfrm>
            <a:off x="1151771" y="1650550"/>
            <a:ext cx="10157268" cy="8740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На листке бумаги</a:t>
            </a:r>
            <a:r>
              <a:rPr sz="2825" spc="5" dirty="0">
                <a:solidFill>
                  <a:srgbClr val="005493"/>
                </a:solidFill>
                <a:latin typeface="Arial"/>
                <a:cs typeface="Arial"/>
              </a:rPr>
              <a:t>,</a:t>
            </a:r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 перерисуйте</a:t>
            </a:r>
            <a:r>
              <a:rPr sz="282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825" spc="5" dirty="0">
                <a:solidFill>
                  <a:srgbClr val="005493"/>
                </a:solidFill>
                <a:latin typeface="Arial"/>
                <a:cs typeface="Arial"/>
              </a:rPr>
              <a:t>эту таблицу таким образом,</a:t>
            </a:r>
            <a:endParaRPr sz="2800" dirty="0">
              <a:latin typeface="Arial"/>
              <a:cs typeface="Arial"/>
            </a:endParaRPr>
          </a:p>
          <a:p>
            <a:r>
              <a:rPr lang="ru-RU" sz="2855" spc="5" dirty="0">
                <a:solidFill>
                  <a:srgbClr val="005493"/>
                </a:solidFill>
                <a:latin typeface="Arial"/>
                <a:cs typeface="Arial"/>
              </a:rPr>
              <a:t>чтобы в ней было три колонки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r>
              <a:rPr sz="2855" i="1" spc="5" dirty="0">
                <a:solidFill>
                  <a:srgbClr val="005493"/>
                </a:solidFill>
                <a:latin typeface="Arial"/>
                <a:cs typeface="Arial"/>
              </a:rPr>
              <a:t>c</a:t>
            </a:r>
            <a:r>
              <a:rPr lang="en-US" sz="2855" i="1" spc="5" dirty="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sz="2855" i="1" spc="5" dirty="0">
                <a:solidFill>
                  <a:srgbClr val="005493"/>
                </a:solidFill>
                <a:latin typeface="Arial"/>
                <a:cs typeface="Arial"/>
              </a:rPr>
              <a:t>ty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en-US" sz="2855" i="1" spc="5" dirty="0">
                <a:solidFill>
                  <a:srgbClr val="005493"/>
                </a:solidFill>
                <a:latin typeface="Arial"/>
                <a:cs typeface="Arial"/>
              </a:rPr>
              <a:t>large</a:t>
            </a:r>
            <a:r>
              <a:rPr sz="285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en-US" sz="2855" i="1" spc="5" dirty="0">
                <a:solidFill>
                  <a:srgbClr val="005493"/>
                </a:solidFill>
                <a:latin typeface="Arial"/>
                <a:cs typeface="Arial"/>
              </a:rPr>
              <a:t>small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1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2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2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08" y="971723"/>
            <a:ext cx="3998594" cy="2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26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3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8" y="971723"/>
            <a:ext cx="3998594" cy="29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3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8" y="971723"/>
            <a:ext cx="3998594" cy="29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2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4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52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53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8" y="971722"/>
            <a:ext cx="3998594" cy="33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72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5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8" y="971722"/>
            <a:ext cx="3998594" cy="33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6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5901" y="472085"/>
            <a:ext cx="10355720" cy="984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99" spc="5" dirty="0">
                <a:latin typeface="Arial"/>
                <a:cs typeface="Arial"/>
              </a:rPr>
              <a:t>2. </a:t>
            </a:r>
            <a:r>
              <a:rPr lang="ru-RU" sz="3199" b="1" spc="5" dirty="0">
                <a:latin typeface="Arial"/>
                <a:cs typeface="Arial"/>
              </a:rPr>
              <a:t>Компонуемые – </a:t>
            </a:r>
            <a:r>
              <a:rPr lang="ru-RU" sz="3199" spc="5" dirty="0">
                <a:latin typeface="Arial"/>
                <a:cs typeface="Arial"/>
              </a:rPr>
              <a:t>легко сочетаются с другими </a:t>
            </a:r>
          </a:p>
          <a:p>
            <a:r>
              <a:rPr lang="ru-RU" sz="3199" spc="5" dirty="0">
                <a:latin typeface="Arial"/>
                <a:cs typeface="Arial"/>
              </a:rPr>
              <a:t>функциями для сложных операций в несколько шагов</a:t>
            </a:r>
            <a:endParaRPr sz="3500" dirty="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84" y="2277204"/>
            <a:ext cx="4700465" cy="259205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54" y="2530621"/>
            <a:ext cx="4013425" cy="2592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27" y="3207815"/>
            <a:ext cx="5241889" cy="148978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80" y="3001210"/>
            <a:ext cx="808951" cy="25897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83103" y="2762519"/>
            <a:ext cx="654346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solidFill>
                  <a:srgbClr val="FFFFFF"/>
                </a:solidFill>
                <a:latin typeface="Arial"/>
                <a:cs typeface="Arial"/>
              </a:rPr>
              <a:t>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43485" y="3425818"/>
            <a:ext cx="895565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babynames              mutate(            ,  percent  =  prop  *  100)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93" y="3761282"/>
            <a:ext cx="1167134" cy="2402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1446" y="4220790"/>
            <a:ext cx="11163634" cy="12765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Каждая функция </a:t>
            </a:r>
            <a:r>
              <a:rPr sz="2790" spc="5" dirty="0" err="1">
                <a:latin typeface="Arial"/>
                <a:cs typeface="Arial"/>
              </a:rPr>
              <a:t>dplyr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latin typeface="Arial"/>
                <a:cs typeface="Arial"/>
              </a:rPr>
              <a:t>в качестве первого аргумента принимает</a:t>
            </a:r>
          </a:p>
          <a:p>
            <a:r>
              <a:rPr lang="ru-RU" sz="2790" spc="5" dirty="0">
                <a:latin typeface="Arial"/>
                <a:cs typeface="Arial"/>
              </a:rPr>
              <a:t>таблицу и выдает таблицу в качестве результата</a:t>
            </a:r>
            <a:r>
              <a:rPr sz="2715" spc="5" dirty="0">
                <a:latin typeface="Arial"/>
                <a:cs typeface="Arial"/>
              </a:rPr>
              <a:t>. </a:t>
            </a:r>
            <a:r>
              <a:rPr lang="ru-RU" sz="2715" spc="5" dirty="0">
                <a:latin typeface="Arial"/>
                <a:cs typeface="Arial"/>
              </a:rPr>
              <a:t>В результате вы</a:t>
            </a:r>
          </a:p>
          <a:p>
            <a:r>
              <a:rPr lang="ru-RU" sz="2715" spc="5" dirty="0">
                <a:latin typeface="Arial"/>
                <a:cs typeface="Arial"/>
              </a:rPr>
              <a:t>можете создавать цепочки функций в легко читаемом виде.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226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6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97975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971722"/>
            <a:ext cx="3455420" cy="33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5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7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971722"/>
            <a:ext cx="3455420" cy="1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80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6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7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45" y="968256"/>
            <a:ext cx="3460037" cy="17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1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8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971722"/>
            <a:ext cx="3455420" cy="1765176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06" y="1033455"/>
            <a:ext cx="2173539" cy="1169325"/>
          </a:xfrm>
          <a:prstGeom prst="rect">
            <a:avLst/>
          </a:prstGeom>
        </p:spPr>
      </p:pic>
      <p:sp>
        <p:nvSpPr>
          <p:cNvPr id="482" name="text 1"/>
          <p:cNvSpPr txBox="1"/>
          <p:nvPr/>
        </p:nvSpPr>
        <p:spPr>
          <a:xfrm>
            <a:off x="5092770" y="1369522"/>
            <a:ext cx="1616148" cy="517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364" spc="5" dirty="0">
                <a:solidFill>
                  <a:srgbClr val="FFFFFF"/>
                </a:solidFill>
                <a:latin typeface="Arial"/>
                <a:cs typeface="Arial"/>
              </a:rPr>
              <a:t>spread()</a:t>
            </a:r>
            <a:endParaRPr sz="3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619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495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747025"/>
            <a:ext cx="3681747" cy="2213563"/>
          </a:xfrm>
          <a:prstGeom prst="rect">
            <a:avLst/>
          </a:prstGeom>
        </p:spPr>
      </p:pic>
      <p:sp>
        <p:nvSpPr>
          <p:cNvPr id="482" name="text 1"/>
          <p:cNvSpPr txBox="1"/>
          <p:nvPr/>
        </p:nvSpPr>
        <p:spPr>
          <a:xfrm>
            <a:off x="2660891" y="465561"/>
            <a:ext cx="178575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solidFill>
                  <a:srgbClr val="0365C0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483" name="text 1"/>
          <p:cNvSpPr txBox="1"/>
          <p:nvPr/>
        </p:nvSpPr>
        <p:spPr>
          <a:xfrm>
            <a:off x="3822860" y="465561"/>
            <a:ext cx="178575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solidFill>
                  <a:srgbClr val="0365C0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187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503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5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971722"/>
            <a:ext cx="3455420" cy="1765176"/>
          </a:xfrm>
          <a:prstGeom prst="rect">
            <a:avLst/>
          </a:prstGeom>
        </p:spPr>
      </p:pic>
      <p:sp>
        <p:nvSpPr>
          <p:cNvPr id="482" name="text 1"/>
          <p:cNvSpPr txBox="1"/>
          <p:nvPr/>
        </p:nvSpPr>
        <p:spPr>
          <a:xfrm>
            <a:off x="2540250" y="355234"/>
            <a:ext cx="2591735" cy="368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95" spc="5" dirty="0">
                <a:solidFill>
                  <a:srgbClr val="0365C0"/>
                </a:solidFill>
                <a:latin typeface="Arial"/>
                <a:cs typeface="Arial"/>
              </a:rPr>
              <a:t>key </a:t>
            </a:r>
            <a:r>
              <a:rPr sz="1695" spc="5" dirty="0">
                <a:solidFill>
                  <a:srgbClr val="0365C0"/>
                </a:solidFill>
                <a:latin typeface="Arial"/>
                <a:cs typeface="Arial"/>
              </a:rPr>
              <a:t>(new column names)</a:t>
            </a:r>
            <a:endParaRPr sz="1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301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51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9" y="908227"/>
            <a:ext cx="3442721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84631" y="1081443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9299" y="1081443"/>
            <a:ext cx="16645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  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98901" y="1551310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1551310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72063" y="15513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98901" y="195768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08502" y="19576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2063" y="19576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00494" y="237040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21202" y="237040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72063" y="237040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00494" y="27767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08502" y="27767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72063" y="27767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38591" y="318314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21202" y="318314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08568" y="318314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38591" y="359586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08502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72063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0" y="901877"/>
            <a:ext cx="3455420" cy="2995303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15" y="978072"/>
            <a:ext cx="3442722" cy="175247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715137" y="1151288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832658" y="1151288"/>
            <a:ext cx="1601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large       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429407" y="1621155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978698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102569" y="162115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531000" y="202752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978698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102569" y="20275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69097" y="243389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8915203" y="243389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10102569" y="243389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5" y="971722"/>
            <a:ext cx="3455420" cy="1765176"/>
          </a:xfrm>
          <a:prstGeom prst="rect">
            <a:avLst/>
          </a:prstGeom>
        </p:spPr>
      </p:pic>
      <p:sp>
        <p:nvSpPr>
          <p:cNvPr id="482" name="text 1"/>
          <p:cNvSpPr txBox="1"/>
          <p:nvPr/>
        </p:nvSpPr>
        <p:spPr>
          <a:xfrm>
            <a:off x="2540250" y="355235"/>
            <a:ext cx="486030" cy="3731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25" spc="5" dirty="0">
                <a:solidFill>
                  <a:srgbClr val="A6AAA9"/>
                </a:solidFill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83" name="text 1"/>
          <p:cNvSpPr txBox="1"/>
          <p:nvPr/>
        </p:nvSpPr>
        <p:spPr>
          <a:xfrm>
            <a:off x="3511732" y="355235"/>
            <a:ext cx="1900841" cy="3731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25" spc="5" dirty="0">
                <a:solidFill>
                  <a:srgbClr val="0365C0"/>
                </a:solidFill>
                <a:latin typeface="Arial"/>
                <a:cs typeface="Arial"/>
              </a:rPr>
              <a:t>value </a:t>
            </a:r>
            <a:r>
              <a:rPr sz="1725" spc="5" dirty="0">
                <a:solidFill>
                  <a:srgbClr val="0365C0"/>
                </a:solidFill>
                <a:latin typeface="Arial"/>
                <a:cs typeface="Arial"/>
              </a:rPr>
              <a:t>(new cells)</a:t>
            </a:r>
            <a:endParaRPr sz="1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487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97527" y="232000"/>
            <a:ext cx="2281394" cy="73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74" spc="5" dirty="0">
                <a:latin typeface="Arial"/>
                <a:cs typeface="Arial"/>
              </a:rPr>
              <a:t>spread()</a:t>
            </a:r>
            <a:endParaRPr sz="4750">
              <a:latin typeface="Arial"/>
              <a:cs typeface="Arial"/>
            </a:endParaRPr>
          </a:p>
        </p:txBody>
      </p:sp>
      <p:pic>
        <p:nvPicPr>
          <p:cNvPr id="5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" y="1355695"/>
            <a:ext cx="9690992" cy="808544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30" y="1352521"/>
            <a:ext cx="969733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71932" y="1596932"/>
            <a:ext cx="734175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pollution</a:t>
            </a:r>
            <a:r>
              <a:rPr sz="2350" spc="5" dirty="0">
                <a:latin typeface="Arial"/>
                <a:cs typeface="Arial"/>
              </a:rPr>
              <a:t>  %&gt;%  spread(key  =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size</a:t>
            </a:r>
            <a:r>
              <a:rPr sz="2350" spc="5" dirty="0">
                <a:latin typeface="Arial"/>
                <a:cs typeface="Arial"/>
              </a:rPr>
              <a:t>,  value  =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amount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62" y="2010719"/>
            <a:ext cx="3423995" cy="257752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499750" y="2874508"/>
            <a:ext cx="2802627" cy="1524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735" b="1" spc="5" dirty="0">
                <a:solidFill>
                  <a:srgbClr val="FFFFFF"/>
                </a:solidFill>
                <a:latin typeface="Arial"/>
                <a:cs typeface="Arial"/>
              </a:rPr>
              <a:t>Колонка, которая будет </a:t>
            </a:r>
            <a:br>
              <a:rPr lang="ru-RU" sz="173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735" b="1" spc="5" dirty="0">
                <a:solidFill>
                  <a:srgbClr val="FFFFFF"/>
                </a:solidFill>
                <a:latin typeface="Arial"/>
                <a:cs typeface="Arial"/>
              </a:rPr>
              <a:t>использована в качестве</a:t>
            </a:r>
          </a:p>
          <a:p>
            <a:r>
              <a:rPr lang="ru-RU" sz="1735" b="1" spc="5" dirty="0">
                <a:solidFill>
                  <a:srgbClr val="FFFFFF"/>
                </a:solidFill>
                <a:latin typeface="Arial"/>
                <a:cs typeface="Arial"/>
              </a:rPr>
              <a:t>группирующей</a:t>
            </a:r>
            <a:endParaRPr sz="1700" dirty="0">
              <a:latin typeface="Arial"/>
              <a:cs typeface="Arial"/>
            </a:endParaRPr>
          </a:p>
          <a:p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  <a:t>станет новыми </a:t>
            </a:r>
            <a:b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  <a:t>именами колонок</a:t>
            </a:r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" y="1961565"/>
            <a:ext cx="2574744" cy="260530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68184" y="3203642"/>
            <a:ext cx="1919308" cy="570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855" b="1" spc="5" dirty="0">
                <a:solidFill>
                  <a:srgbClr val="FFFFFF"/>
                </a:solidFill>
                <a:latin typeface="Arial"/>
                <a:cs typeface="Arial"/>
              </a:rPr>
              <a:t>Таблица для </a:t>
            </a:r>
            <a:br>
              <a:rPr lang="ru-RU" sz="185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855" b="1" spc="5" dirty="0">
                <a:solidFill>
                  <a:srgbClr val="FFFFFF"/>
                </a:solidFill>
                <a:latin typeface="Arial"/>
                <a:cs typeface="Arial"/>
              </a:rPr>
              <a:t>трансформации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5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70" y="1981368"/>
            <a:ext cx="3336494" cy="262712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923746" y="2874507"/>
            <a:ext cx="3017173" cy="14927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Колонка, которая будет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использована для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получения значений</a:t>
            </a:r>
            <a:endParaRPr sz="1940" dirty="0">
              <a:latin typeface="Arial"/>
              <a:cs typeface="Arial"/>
            </a:endParaRPr>
          </a:p>
          <a:p>
            <a:pPr marL="52947"/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станет новыми именами</a:t>
            </a:r>
            <a:b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колонок</a:t>
            </a:r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603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6" y="428163"/>
            <a:ext cx="10550712" cy="617255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" y="424988"/>
            <a:ext cx="10557067" cy="6236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02043" y="555605"/>
            <a:ext cx="511806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pollution  %&gt;%  spread(size,  amount)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4100" y="1571534"/>
            <a:ext cx="393825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        city    </a:t>
            </a:r>
            <a:r>
              <a:rPr lang="ru-RU" sz="2350" spc="5" dirty="0">
                <a:latin typeface="Arial"/>
                <a:cs typeface="Arial"/>
              </a:rPr>
              <a:t>   </a:t>
            </a:r>
            <a:r>
              <a:rPr sz="2350" spc="5" dirty="0">
                <a:latin typeface="Arial"/>
                <a:cs typeface="Arial"/>
              </a:rPr>
              <a:t>size </a:t>
            </a:r>
            <a:r>
              <a:rPr lang="ru-RU" sz="2350" spc="5" dirty="0">
                <a:latin typeface="Arial"/>
                <a:cs typeface="Arial"/>
              </a:rPr>
              <a:t>  </a:t>
            </a:r>
            <a:r>
              <a:rPr sz="2350" spc="5" dirty="0">
                <a:latin typeface="Arial"/>
                <a:cs typeface="Arial"/>
              </a:rPr>
              <a:t> amount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4100" y="2066799"/>
            <a:ext cx="389138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1  </a:t>
            </a:r>
            <a:r>
              <a:rPr lang="ru-RU" sz="2350" spc="5" dirty="0">
                <a:latin typeface="Arial"/>
                <a:cs typeface="Arial"/>
              </a:rPr>
              <a:t>  </a:t>
            </a:r>
            <a:r>
              <a:rPr sz="2350" spc="5" dirty="0">
                <a:latin typeface="Arial"/>
                <a:cs typeface="Arial"/>
              </a:rPr>
              <a:t>New  York  large          23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4101" y="2562064"/>
            <a:ext cx="383944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2  </a:t>
            </a:r>
            <a:r>
              <a:rPr lang="ru-RU" sz="2350" spc="5" dirty="0">
                <a:latin typeface="Arial"/>
                <a:cs typeface="Arial"/>
              </a:rPr>
              <a:t>  </a:t>
            </a:r>
            <a:r>
              <a:rPr sz="2350" spc="5" dirty="0">
                <a:latin typeface="Arial"/>
                <a:cs typeface="Arial"/>
              </a:rPr>
              <a:t>New  York  small         14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94101" y="3057330"/>
            <a:ext cx="387702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3    London  </a:t>
            </a:r>
            <a:r>
              <a:rPr lang="ru-RU" sz="2350" spc="5" dirty="0">
                <a:latin typeface="Arial"/>
                <a:cs typeface="Arial"/>
              </a:rPr>
              <a:t>    </a:t>
            </a:r>
            <a:r>
              <a:rPr sz="2350" spc="5" dirty="0">
                <a:latin typeface="Arial"/>
                <a:cs typeface="Arial"/>
              </a:rPr>
              <a:t>large          22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4100" y="3552595"/>
            <a:ext cx="382508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4    London  </a:t>
            </a:r>
            <a:r>
              <a:rPr lang="ru-RU" sz="2350" spc="5" dirty="0">
                <a:latin typeface="Arial"/>
                <a:cs typeface="Arial"/>
              </a:rPr>
              <a:t>    </a:t>
            </a:r>
            <a:r>
              <a:rPr sz="2350" spc="5" dirty="0">
                <a:latin typeface="Arial"/>
                <a:cs typeface="Arial"/>
              </a:rPr>
              <a:t>small         16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100" y="4047860"/>
            <a:ext cx="394402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5    Beijing  </a:t>
            </a:r>
            <a:r>
              <a:rPr lang="ru-RU" sz="2350" spc="5" dirty="0">
                <a:latin typeface="Arial"/>
                <a:cs typeface="Arial"/>
              </a:rPr>
              <a:t>     </a:t>
            </a:r>
            <a:r>
              <a:rPr sz="2350" spc="5" dirty="0">
                <a:latin typeface="Arial"/>
                <a:cs typeface="Arial"/>
              </a:rPr>
              <a:t>large        </a:t>
            </a:r>
            <a:r>
              <a:rPr lang="ru-RU" sz="2350" spc="5" dirty="0">
                <a:latin typeface="Arial"/>
                <a:cs typeface="Arial"/>
              </a:rPr>
              <a:t> </a:t>
            </a:r>
            <a:r>
              <a:rPr sz="2350" spc="5" dirty="0">
                <a:latin typeface="Arial"/>
                <a:cs typeface="Arial"/>
              </a:rPr>
              <a:t>121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4100" y="4543126"/>
            <a:ext cx="38911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6    Beijing  </a:t>
            </a:r>
            <a:r>
              <a:rPr lang="ru-RU" sz="2350" spc="5" dirty="0">
                <a:latin typeface="Arial"/>
                <a:cs typeface="Arial"/>
              </a:rPr>
              <a:t>     </a:t>
            </a:r>
            <a:r>
              <a:rPr sz="2350" spc="5" dirty="0">
                <a:latin typeface="Arial"/>
                <a:cs typeface="Arial"/>
              </a:rPr>
              <a:t>small          56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767382" y="1546136"/>
            <a:ext cx="293157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city  </a:t>
            </a:r>
            <a:r>
              <a:rPr lang="ru-RU" sz="2350" spc="5" dirty="0">
                <a:latin typeface="Arial"/>
                <a:cs typeface="Arial"/>
              </a:rPr>
              <a:t>     </a:t>
            </a:r>
            <a:r>
              <a:rPr sz="2350" spc="5" dirty="0">
                <a:latin typeface="Arial"/>
                <a:cs typeface="Arial"/>
              </a:rPr>
              <a:t>large  </a:t>
            </a:r>
            <a:r>
              <a:rPr lang="ru-RU" sz="2350" spc="5" dirty="0">
                <a:latin typeface="Arial"/>
                <a:cs typeface="Arial"/>
              </a:rPr>
              <a:t>    </a:t>
            </a:r>
            <a:r>
              <a:rPr sz="2350" spc="5" dirty="0">
                <a:latin typeface="Arial"/>
                <a:cs typeface="Arial"/>
              </a:rPr>
              <a:t>small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692858" y="2041401"/>
            <a:ext cx="16895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051034" y="2041401"/>
            <a:ext cx="107978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Beijing  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841906" y="2041401"/>
            <a:ext cx="84285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121  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274604" y="2041401"/>
            <a:ext cx="3379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56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692858" y="2536666"/>
            <a:ext cx="16895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2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059820" y="2536666"/>
            <a:ext cx="11817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London  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200080" y="2536666"/>
            <a:ext cx="50590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22  </a:t>
            </a:r>
            <a:endParaRPr sz="23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274605" y="2536666"/>
            <a:ext cx="3379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692858" y="3031931"/>
            <a:ext cx="16895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3</a:t>
            </a:r>
            <a:endParaRPr sz="23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051033" y="3031931"/>
            <a:ext cx="153208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New  York  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9200080" y="3031931"/>
            <a:ext cx="50590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23  </a:t>
            </a:r>
            <a:endParaRPr sz="23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274605" y="3031931"/>
            <a:ext cx="3379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14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03" y="2238604"/>
            <a:ext cx="932224" cy="6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2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15951" y="566655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77864" y="1651101"/>
            <a:ext cx="10577255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Используя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spread()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трансформируйте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table2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так чтобы в </a:t>
            </a:r>
          </a:p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ней стало четыре колонки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3000" i="1" spc="5" dirty="0">
                <a:solidFill>
                  <a:srgbClr val="005493"/>
                </a:solidFill>
                <a:latin typeface="Arial"/>
                <a:cs typeface="Arial"/>
              </a:rPr>
              <a:t>country, year, cases, </a:t>
            </a:r>
            <a:r>
              <a:rPr lang="ru-RU" sz="3000" i="1" spc="5" dirty="0">
                <a:solidFill>
                  <a:srgbClr val="005493"/>
                </a:solidFill>
                <a:latin typeface="Arial"/>
                <a:cs typeface="Arial"/>
              </a:rPr>
              <a:t>и</a:t>
            </a:r>
            <a:r>
              <a:rPr sz="3000" i="1" spc="5" dirty="0">
                <a:solidFill>
                  <a:srgbClr val="005493"/>
                </a:solidFill>
                <a:latin typeface="Arial"/>
                <a:cs typeface="Arial"/>
              </a:rPr>
              <a:t> population.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5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96" y="2870239"/>
            <a:ext cx="8432208" cy="39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2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41776" y="2047972"/>
            <a:ext cx="9450729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ru-RU" sz="5000" spc="5" dirty="0">
                <a:solidFill>
                  <a:srgbClr val="FFFFFF"/>
                </a:solidFill>
                <a:latin typeface="Arial"/>
                <a:cs typeface="Arial"/>
              </a:rPr>
              <a:t>Данные - это не просто числа, </a:t>
            </a:r>
            <a:br>
              <a:rPr lang="ru-RU" sz="500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5000" spc="5" dirty="0">
                <a:solidFill>
                  <a:srgbClr val="FFFFFF"/>
                </a:solidFill>
                <a:latin typeface="Arial"/>
                <a:cs typeface="Arial"/>
              </a:rPr>
              <a:t>это числа со смыслом</a:t>
            </a:r>
            <a:r>
              <a:rPr sz="4714" spc="5" dirty="0">
                <a:solidFill>
                  <a:srgbClr val="FFFFFF"/>
                </a:solidFill>
                <a:latin typeface="Arial"/>
                <a:cs typeface="Arial"/>
              </a:rPr>
              <a:t>." 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671764" y="4408864"/>
            <a:ext cx="5789405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15" spc="5" dirty="0">
                <a:solidFill>
                  <a:srgbClr val="FFFFFF"/>
                </a:solidFill>
                <a:latin typeface="Arial"/>
                <a:cs typeface="Arial"/>
              </a:rPr>
              <a:t>- George Cobb </a:t>
            </a:r>
            <a:r>
              <a:rPr lang="ru-RU" sz="2715" spc="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715" spc="5" dirty="0">
                <a:solidFill>
                  <a:srgbClr val="FFFFFF"/>
                </a:solidFill>
                <a:latin typeface="Arial"/>
                <a:cs typeface="Arial"/>
              </a:rPr>
              <a:t> David Moore (1997)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909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8" y="378040"/>
            <a:ext cx="10240485" cy="1082638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2" y="374864"/>
            <a:ext cx="10246834" cy="108898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98901" y="479411"/>
            <a:ext cx="170944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table2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98901" y="974676"/>
            <a:ext cx="525913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spread(key  =  type,  value  =  count)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5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7" y="1689222"/>
            <a:ext cx="10235481" cy="41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0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381"/>
            <a:ext cx="768296" cy="8856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100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36632" y="388664"/>
            <a:ext cx="3829895" cy="750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79" spc="5" dirty="0">
                <a:latin typeface="Arial"/>
                <a:cs typeface="Arial"/>
              </a:rPr>
              <a:t>Функции </a:t>
            </a:r>
            <a:r>
              <a:rPr sz="4879" spc="5" dirty="0" err="1">
                <a:latin typeface="Arial"/>
                <a:cs typeface="Arial"/>
              </a:rPr>
              <a:t>tidyr</a:t>
            </a:r>
            <a:endParaRPr sz="4850" dirty="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92" y="2707415"/>
            <a:ext cx="186443" cy="99649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99" y="2643955"/>
            <a:ext cx="662320" cy="2319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65468" y="2713943"/>
            <a:ext cx="39113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85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68632" y="2872681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1009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49" y="2637605"/>
            <a:ext cx="675019" cy="244611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08" y="2643955"/>
            <a:ext cx="477859" cy="53934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48055" y="2713943"/>
            <a:ext cx="48731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485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403609" y="2713943"/>
            <a:ext cx="253916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03191"/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1005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48056" y="2948875"/>
            <a:ext cx="4231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48056" y="3025070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403609" y="3025070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1013</a:t>
            </a:r>
            <a:endParaRPr sz="485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448056" y="3101265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03609" y="3101265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58" y="2637606"/>
            <a:ext cx="490558" cy="55204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165555" y="2634064"/>
            <a:ext cx="8816578" cy="891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Трансформируйте колонки в строки с помощью </a:t>
            </a:r>
            <a:r>
              <a:rPr sz="2895" b="1" spc="5" dirty="0">
                <a:solidFill>
                  <a:srgbClr val="91B473"/>
                </a:solidFill>
                <a:latin typeface="Arial"/>
                <a:cs typeface="Arial"/>
              </a:rPr>
              <a:t>gather()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7" y="1504883"/>
            <a:ext cx="848628" cy="22709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282871" y="1576111"/>
            <a:ext cx="39113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85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79686" y="1652305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1007</a:t>
            </a:r>
            <a:endParaRPr sz="485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079686" y="1728499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1009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08" y="1498533"/>
            <a:ext cx="659986" cy="239792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52" y="1507917"/>
            <a:ext cx="479210" cy="535236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578071" y="1963433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33624" y="1963433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78071" y="2039628"/>
            <a:ext cx="4231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A</a:t>
            </a:r>
            <a:endParaRPr sz="485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533624" y="2039628"/>
            <a:ext cx="14362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1010</a:t>
            </a:r>
            <a:endParaRPr sz="485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03" y="1501568"/>
            <a:ext cx="491909" cy="54793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178158" y="1496233"/>
            <a:ext cx="8816578" cy="851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Трансформируйте строки в колонки с помощью </a:t>
            </a:r>
            <a:r>
              <a:rPr sz="2865" b="1" spc="5" dirty="0">
                <a:solidFill>
                  <a:srgbClr val="91B473"/>
                </a:solidFill>
                <a:latin typeface="Arial"/>
                <a:cs typeface="Arial"/>
              </a:rPr>
              <a:t>spread()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137108" y="3792880"/>
            <a:ext cx="7689349" cy="918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70" spc="5" dirty="0">
                <a:latin typeface="Arial"/>
                <a:cs typeface="Arial"/>
              </a:rPr>
              <a:t>Разбейте колонки функцией </a:t>
            </a:r>
            <a:r>
              <a:rPr sz="2970" b="1" spc="5" dirty="0">
                <a:solidFill>
                  <a:srgbClr val="78AAD6"/>
                </a:solidFill>
                <a:latin typeface="Arial"/>
                <a:cs typeface="Arial"/>
              </a:rPr>
              <a:t>separate() </a:t>
            </a:r>
            <a:r>
              <a:rPr lang="ru-RU" sz="2970" spc="5" dirty="0">
                <a:latin typeface="Arial"/>
                <a:cs typeface="Arial"/>
              </a:rPr>
              <a:t>или</a:t>
            </a:r>
            <a:endParaRPr sz="2950" dirty="0">
              <a:latin typeface="Arial"/>
              <a:cs typeface="Arial"/>
            </a:endParaRPr>
          </a:p>
          <a:p>
            <a:r>
              <a:rPr sz="3000" b="1" spc="5" dirty="0">
                <a:solidFill>
                  <a:srgbClr val="78AAD6"/>
                </a:solidFill>
                <a:latin typeface="Arial"/>
                <a:cs typeface="Arial"/>
              </a:rPr>
              <a:t>separate_rows()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066722"/>
            <a:ext cx="272232" cy="65524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132246"/>
            <a:ext cx="272232" cy="65523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197769"/>
            <a:ext cx="272232" cy="6552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263294"/>
            <a:ext cx="272232" cy="65523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328817"/>
            <a:ext cx="272232" cy="65525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394342"/>
            <a:ext cx="272232" cy="65523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7" y="4459865"/>
            <a:ext cx="272232" cy="65525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28" y="4060373"/>
            <a:ext cx="284931" cy="471366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066722"/>
            <a:ext cx="101918" cy="65524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132246"/>
            <a:ext cx="101918" cy="65523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197769"/>
            <a:ext cx="101918" cy="65525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263294"/>
            <a:ext cx="101918" cy="65523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328817"/>
            <a:ext cx="101918" cy="65525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394342"/>
            <a:ext cx="101918" cy="65523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6" y="4459865"/>
            <a:ext cx="101918" cy="65525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58" y="4060373"/>
            <a:ext cx="114618" cy="471366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066722"/>
            <a:ext cx="101918" cy="65524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132246"/>
            <a:ext cx="101918" cy="65523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197769"/>
            <a:ext cx="101918" cy="65525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263294"/>
            <a:ext cx="101918" cy="65523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328817"/>
            <a:ext cx="101918" cy="65525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394342"/>
            <a:ext cx="101918" cy="65523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30" y="4459865"/>
            <a:ext cx="101918" cy="65525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0" y="4060373"/>
            <a:ext cx="114618" cy="47136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066722"/>
            <a:ext cx="101918" cy="65524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132246"/>
            <a:ext cx="101918" cy="65523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197769"/>
            <a:ext cx="101918" cy="65525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263294"/>
            <a:ext cx="101918" cy="65523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328817"/>
            <a:ext cx="101918" cy="65525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394342"/>
            <a:ext cx="101918" cy="65523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7" y="4459865"/>
            <a:ext cx="101918" cy="65525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27" y="4060373"/>
            <a:ext cx="114618" cy="471366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35" y="4246229"/>
            <a:ext cx="186442" cy="9965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3137108" y="5245396"/>
            <a:ext cx="7058664" cy="457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70" spc="5" dirty="0">
                <a:latin typeface="Arial"/>
                <a:cs typeface="Arial"/>
              </a:rPr>
              <a:t>Объединяйте колонки функцией </a:t>
            </a:r>
            <a:r>
              <a:rPr sz="2970" b="1" spc="5" dirty="0">
                <a:solidFill>
                  <a:srgbClr val="78AAD6"/>
                </a:solidFill>
                <a:latin typeface="Arial"/>
                <a:cs typeface="Arial"/>
              </a:rPr>
              <a:t>unite()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210008"/>
            <a:ext cx="272232" cy="65524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275532"/>
            <a:ext cx="272232" cy="65524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341056"/>
            <a:ext cx="272232" cy="65524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406580"/>
            <a:ext cx="272232" cy="65523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472103"/>
            <a:ext cx="272232" cy="65525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537628"/>
            <a:ext cx="272232" cy="65523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8" y="5603151"/>
            <a:ext cx="272232" cy="65525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8" y="5203659"/>
            <a:ext cx="284931" cy="471366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25" y="5389516"/>
            <a:ext cx="186442" cy="9965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210008"/>
            <a:ext cx="101918" cy="6552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275532"/>
            <a:ext cx="101918" cy="65524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341056"/>
            <a:ext cx="101918" cy="65524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406580"/>
            <a:ext cx="101918" cy="65523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472103"/>
            <a:ext cx="101918" cy="65525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537628"/>
            <a:ext cx="101918" cy="65523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6" y="5603151"/>
            <a:ext cx="101918" cy="65525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47" y="5203659"/>
            <a:ext cx="114618" cy="471366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210008"/>
            <a:ext cx="101918" cy="65524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275532"/>
            <a:ext cx="101918" cy="65524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341056"/>
            <a:ext cx="101918" cy="65524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406580"/>
            <a:ext cx="101918" cy="65523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472103"/>
            <a:ext cx="101918" cy="65525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537628"/>
            <a:ext cx="101918" cy="65523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18" y="5603151"/>
            <a:ext cx="101918" cy="6552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68" y="5203659"/>
            <a:ext cx="114618" cy="471366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210008"/>
            <a:ext cx="101918" cy="65524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275532"/>
            <a:ext cx="101918" cy="65524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341056"/>
            <a:ext cx="101918" cy="65524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406580"/>
            <a:ext cx="101918" cy="65523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472103"/>
            <a:ext cx="101918" cy="65525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537628"/>
            <a:ext cx="101918" cy="65523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5603151"/>
            <a:ext cx="101918" cy="65525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16" y="5203659"/>
            <a:ext cx="114618" cy="4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76" y="2286080"/>
            <a:ext cx="9257650" cy="375893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14984" y="422486"/>
            <a:ext cx="3457806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45050" y="1223799"/>
            <a:ext cx="6774740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Какие переменные есть в этой таблице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1" y="1715838"/>
            <a:ext cx="9254085" cy="571933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67" y="1712664"/>
            <a:ext cx="9260437" cy="57828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600516" y="1850914"/>
            <a:ext cx="82779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table1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0" y="2391466"/>
            <a:ext cx="9348395" cy="29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96" y="2286080"/>
            <a:ext cx="8432208" cy="4571679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64" y="1715838"/>
            <a:ext cx="8422015" cy="571933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89" y="1712664"/>
            <a:ext cx="8428367" cy="57828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981489" y="1850914"/>
            <a:ext cx="82779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table2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03" y="2370740"/>
            <a:ext cx="1833388" cy="3984383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9" y="2842911"/>
            <a:ext cx="3280373" cy="3281312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58" y="2698767"/>
            <a:ext cx="335256" cy="335257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58" y="5933109"/>
            <a:ext cx="335256" cy="335257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07" y="2391464"/>
            <a:ext cx="1173537" cy="3984384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87" y="2863635"/>
            <a:ext cx="3280373" cy="3281312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46" y="2719493"/>
            <a:ext cx="335256" cy="335257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46" y="5953834"/>
            <a:ext cx="335256" cy="335256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44" y="2779164"/>
            <a:ext cx="1678829" cy="3927216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D095CE41-B18B-42C4-8335-0364ADD89AED}"/>
              </a:ext>
            </a:extLst>
          </p:cNvPr>
          <p:cNvSpPr txBox="1"/>
          <p:nvPr/>
        </p:nvSpPr>
        <p:spPr>
          <a:xfrm>
            <a:off x="4914983" y="422486"/>
            <a:ext cx="3457806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Рассмотрим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CAA0B3E4-C929-4C25-B8F9-A9823BEE35DA}"/>
              </a:ext>
            </a:extLst>
          </p:cNvPr>
          <p:cNvSpPr txBox="1"/>
          <p:nvPr/>
        </p:nvSpPr>
        <p:spPr>
          <a:xfrm>
            <a:off x="5402884" y="1210819"/>
            <a:ext cx="2593659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А какие в этой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2144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2429</Words>
  <Application>Microsoft Office PowerPoint</Application>
  <PresentationFormat>Широкоэкранный</PresentationFormat>
  <Paragraphs>1499</Paragraphs>
  <Slides>71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Gill Sans MT</vt:lpstr>
      <vt:lpstr>Тема Office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Ярославцев</dc:creator>
  <cp:lastModifiedBy>Алексей Ярославцев</cp:lastModifiedBy>
  <cp:revision>1</cp:revision>
  <dcterms:created xsi:type="dcterms:W3CDTF">2019-02-12T00:16:49Z</dcterms:created>
  <dcterms:modified xsi:type="dcterms:W3CDTF">2019-02-12T00:17:31Z</dcterms:modified>
</cp:coreProperties>
</file>